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Default Extension="xlsx" ContentType="application/vnd.openxmlformats-officedocument.spreadsheetml.sheet"/>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72" r:id="rId5"/>
    <p:sldId id="271" r:id="rId6"/>
    <p:sldId id="260" r:id="rId7"/>
    <p:sldId id="277" r:id="rId8"/>
    <p:sldId id="276" r:id="rId9"/>
    <p:sldId id="278" r:id="rId10"/>
    <p:sldId id="279" r:id="rId11"/>
    <p:sldId id="280" r:id="rId12"/>
    <p:sldId id="316" r:id="rId13"/>
    <p:sldId id="310" r:id="rId14"/>
    <p:sldId id="311" r:id="rId15"/>
    <p:sldId id="312" r:id="rId16"/>
    <p:sldId id="313" r:id="rId17"/>
    <p:sldId id="289" r:id="rId18"/>
    <p:sldId id="290" r:id="rId19"/>
    <p:sldId id="320" r:id="rId20"/>
    <p:sldId id="291" r:id="rId21"/>
    <p:sldId id="288" r:id="rId22"/>
    <p:sldId id="273" r:id="rId23"/>
    <p:sldId id="264" r:id="rId24"/>
    <p:sldId id="265" r:id="rId25"/>
    <p:sldId id="319" r:id="rId26"/>
    <p:sldId id="324" r:id="rId27"/>
    <p:sldId id="318" r:id="rId28"/>
    <p:sldId id="317" r:id="rId29"/>
    <p:sldId id="266" r:id="rId30"/>
    <p:sldId id="267" r:id="rId31"/>
    <p:sldId id="321" r:id="rId32"/>
    <p:sldId id="322" r:id="rId33"/>
    <p:sldId id="315" r:id="rId34"/>
    <p:sldId id="314" r:id="rId35"/>
    <p:sldId id="270"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4" autoAdjust="0"/>
    <p:restoredTop sz="79211" autoAdjust="0"/>
  </p:normalViewPr>
  <p:slideViewPr>
    <p:cSldViewPr>
      <p:cViewPr varScale="1">
        <p:scale>
          <a:sx n="73" d="100"/>
          <a:sy n="73" d="100"/>
        </p:scale>
        <p:origin x="-1290" y="-102"/>
      </p:cViewPr>
      <p:guideLst>
        <p:guide orient="horz" pos="2160"/>
        <p:guide pos="2880"/>
      </p:guideLst>
    </p:cSldViewPr>
  </p:slideViewPr>
  <p:outlineViewPr>
    <p:cViewPr>
      <p:scale>
        <a:sx n="33" d="100"/>
        <a:sy n="33" d="100"/>
      </p:scale>
      <p:origin x="0" y="1956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1"/>
  <c:chart>
    <c:autoTitleDeleted val="1"/>
    <c:view3D>
      <c:rotX val="30"/>
      <c:perspective val="30"/>
    </c:view3D>
    <c:plotArea>
      <c:layout/>
      <c:pie3DChart>
        <c:varyColors val="1"/>
        <c:ser>
          <c:idx val="0"/>
          <c:order val="0"/>
          <c:tx>
            <c:strRef>
              <c:f>Sayfa1!$B$1</c:f>
              <c:strCache>
                <c:ptCount val="1"/>
                <c:pt idx="0">
                  <c:v>Satışlar</c:v>
                </c:pt>
              </c:strCache>
            </c:strRef>
          </c:tx>
          <c:dLbls>
            <c:delete val="1"/>
          </c:dLbls>
          <c:cat>
            <c:strRef>
              <c:f>Sayfa1!$A$2:$A$5</c:f>
              <c:strCache>
                <c:ptCount val="2"/>
                <c:pt idx="0">
                  <c:v>1. Çeyrek</c:v>
                </c:pt>
                <c:pt idx="1">
                  <c:v>2. Çeyrek</c:v>
                </c:pt>
              </c:strCache>
            </c:strRef>
          </c:cat>
          <c:val>
            <c:numRef>
              <c:f>Sayfa1!$B$2:$B$5</c:f>
              <c:numCache>
                <c:formatCode>General</c:formatCode>
                <c:ptCount val="4"/>
                <c:pt idx="0" formatCode="dd/mmm">
                  <c:v>22</c:v>
                </c:pt>
                <c:pt idx="1">
                  <c:v>72</c:v>
                </c:pt>
              </c:numCache>
            </c:numRef>
          </c:val>
        </c:ser>
        <c:dLbls>
          <c:showVal val="1"/>
          <c:showCatName val="1"/>
        </c:dLbls>
      </c:pie3DChart>
    </c:plotArea>
    <c:plotVisOnly val="1"/>
  </c:chart>
  <c:txPr>
    <a:bodyPr/>
    <a:lstStyle/>
    <a:p>
      <a:pPr>
        <a:defRPr sz="1800"/>
      </a:pPr>
      <a:endParaRPr lang="tr-T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BC42F0-CE29-4B54-9427-1E1F56B99659}" type="doc">
      <dgm:prSet loTypeId="urn:microsoft.com/office/officeart/2005/8/layout/gear1" loCatId="cycle" qsTypeId="urn:microsoft.com/office/officeart/2005/8/quickstyle/simple1" qsCatId="simple" csTypeId="urn:microsoft.com/office/officeart/2005/8/colors/accent1_2" csCatId="accent1" phldr="1"/>
      <dgm:spPr/>
    </dgm:pt>
    <dgm:pt modelId="{31B5F154-A255-4B7D-B5D3-EA2985227206}">
      <dgm:prSet phldrT="[Metin]"/>
      <dgm:spPr/>
      <dgm:t>
        <a:bodyPr/>
        <a:lstStyle/>
        <a:p>
          <a:r>
            <a:rPr lang="tr-TR" dirty="0" smtClean="0"/>
            <a:t>Halk Sağlığı </a:t>
          </a:r>
          <a:r>
            <a:rPr lang="tr-TR" dirty="0" err="1" smtClean="0"/>
            <a:t>Müd</a:t>
          </a:r>
          <a:r>
            <a:rPr lang="tr-TR" dirty="0" smtClean="0"/>
            <a:t>.</a:t>
          </a:r>
          <a:endParaRPr lang="tr-TR" dirty="0"/>
        </a:p>
      </dgm:t>
    </dgm:pt>
    <dgm:pt modelId="{56302AB0-E69E-409B-8990-AF0A11317628}" type="parTrans" cxnId="{E1BC706C-90E9-4F38-85A4-52F24ECF629A}">
      <dgm:prSet/>
      <dgm:spPr/>
      <dgm:t>
        <a:bodyPr/>
        <a:lstStyle/>
        <a:p>
          <a:endParaRPr lang="tr-TR"/>
        </a:p>
      </dgm:t>
    </dgm:pt>
    <dgm:pt modelId="{A5B4DADC-5507-4444-9DAF-FF47A1EA7005}" type="sibTrans" cxnId="{E1BC706C-90E9-4F38-85A4-52F24ECF629A}">
      <dgm:prSet/>
      <dgm:spPr/>
      <dgm:t>
        <a:bodyPr/>
        <a:lstStyle/>
        <a:p>
          <a:endParaRPr lang="tr-TR"/>
        </a:p>
      </dgm:t>
    </dgm:pt>
    <dgm:pt modelId="{562D9C6D-5E2D-47DE-B36D-5EAF13121856}">
      <dgm:prSet phldrT="[Metin]"/>
      <dgm:spPr/>
      <dgm:t>
        <a:bodyPr/>
        <a:lstStyle/>
        <a:p>
          <a:r>
            <a:rPr lang="tr-TR" dirty="0" smtClean="0"/>
            <a:t>BKHBGS</a:t>
          </a:r>
          <a:endParaRPr lang="tr-TR" dirty="0"/>
        </a:p>
      </dgm:t>
    </dgm:pt>
    <dgm:pt modelId="{B3FE3F4E-E0B1-4B02-8AEB-6882D4150D2E}" type="parTrans" cxnId="{9DEBE7E5-4812-4617-9C2F-47D8073389AD}">
      <dgm:prSet/>
      <dgm:spPr/>
      <dgm:t>
        <a:bodyPr/>
        <a:lstStyle/>
        <a:p>
          <a:endParaRPr lang="tr-TR"/>
        </a:p>
      </dgm:t>
    </dgm:pt>
    <dgm:pt modelId="{BE2976FF-E044-4C53-AD01-54C1266B497B}" type="sibTrans" cxnId="{9DEBE7E5-4812-4617-9C2F-47D8073389AD}">
      <dgm:prSet/>
      <dgm:spPr/>
      <dgm:t>
        <a:bodyPr/>
        <a:lstStyle/>
        <a:p>
          <a:endParaRPr lang="tr-TR"/>
        </a:p>
      </dgm:t>
    </dgm:pt>
    <dgm:pt modelId="{2A47D16B-6FD2-4FEA-952B-E192EB2F7B8E}">
      <dgm:prSet phldrT="[Metin]"/>
      <dgm:spPr/>
      <dgm:t>
        <a:bodyPr/>
        <a:lstStyle/>
        <a:p>
          <a:r>
            <a:rPr lang="tr-TR" dirty="0" smtClean="0"/>
            <a:t>İl Sağlık </a:t>
          </a:r>
          <a:r>
            <a:rPr lang="tr-TR" dirty="0" err="1" smtClean="0"/>
            <a:t>Müd</a:t>
          </a:r>
          <a:r>
            <a:rPr lang="tr-TR" dirty="0" smtClean="0"/>
            <a:t>.</a:t>
          </a:r>
          <a:endParaRPr lang="tr-TR" dirty="0"/>
        </a:p>
      </dgm:t>
    </dgm:pt>
    <dgm:pt modelId="{A8ED4916-2A41-4C9D-8191-6164658C30D8}" type="parTrans" cxnId="{DC77E175-D2B9-4B70-A77A-ABA61BA408B8}">
      <dgm:prSet/>
      <dgm:spPr/>
      <dgm:t>
        <a:bodyPr/>
        <a:lstStyle/>
        <a:p>
          <a:endParaRPr lang="tr-TR"/>
        </a:p>
      </dgm:t>
    </dgm:pt>
    <dgm:pt modelId="{0F7A6289-2D17-4AA8-B368-033A9B25EA48}" type="sibTrans" cxnId="{DC77E175-D2B9-4B70-A77A-ABA61BA408B8}">
      <dgm:prSet/>
      <dgm:spPr/>
      <dgm:t>
        <a:bodyPr/>
        <a:lstStyle/>
        <a:p>
          <a:endParaRPr lang="tr-TR"/>
        </a:p>
      </dgm:t>
    </dgm:pt>
    <dgm:pt modelId="{49DCA2BA-9AC6-402C-A5DA-A65A9DD605B1}" type="pres">
      <dgm:prSet presAssocID="{DEBC42F0-CE29-4B54-9427-1E1F56B99659}" presName="composite" presStyleCnt="0">
        <dgm:presLayoutVars>
          <dgm:chMax val="3"/>
          <dgm:animLvl val="lvl"/>
          <dgm:resizeHandles val="exact"/>
        </dgm:presLayoutVars>
      </dgm:prSet>
      <dgm:spPr/>
    </dgm:pt>
    <dgm:pt modelId="{AFDB97A9-9ED1-4170-92E8-BBE8EB26582D}" type="pres">
      <dgm:prSet presAssocID="{31B5F154-A255-4B7D-B5D3-EA2985227206}" presName="gear1" presStyleLbl="node1" presStyleIdx="0" presStyleCnt="3" custLinFactNeighborX="-574" custLinFactNeighborY="-574">
        <dgm:presLayoutVars>
          <dgm:chMax val="1"/>
          <dgm:bulletEnabled val="1"/>
        </dgm:presLayoutVars>
      </dgm:prSet>
      <dgm:spPr/>
      <dgm:t>
        <a:bodyPr/>
        <a:lstStyle/>
        <a:p>
          <a:endParaRPr lang="tr-TR"/>
        </a:p>
      </dgm:t>
    </dgm:pt>
    <dgm:pt modelId="{CD6F9804-C154-4D37-90FA-DACABDCA4576}" type="pres">
      <dgm:prSet presAssocID="{31B5F154-A255-4B7D-B5D3-EA2985227206}" presName="gear1srcNode" presStyleLbl="node1" presStyleIdx="0" presStyleCnt="3"/>
      <dgm:spPr/>
      <dgm:t>
        <a:bodyPr/>
        <a:lstStyle/>
        <a:p>
          <a:endParaRPr lang="tr-TR"/>
        </a:p>
      </dgm:t>
    </dgm:pt>
    <dgm:pt modelId="{E56322D1-4C9A-41EE-99EA-77F704E77079}" type="pres">
      <dgm:prSet presAssocID="{31B5F154-A255-4B7D-B5D3-EA2985227206}" presName="gear1dstNode" presStyleLbl="node1" presStyleIdx="0" presStyleCnt="3"/>
      <dgm:spPr/>
      <dgm:t>
        <a:bodyPr/>
        <a:lstStyle/>
        <a:p>
          <a:endParaRPr lang="tr-TR"/>
        </a:p>
      </dgm:t>
    </dgm:pt>
    <dgm:pt modelId="{6018CB67-9387-4B3E-B897-7CBBE1EA60A8}" type="pres">
      <dgm:prSet presAssocID="{562D9C6D-5E2D-47DE-B36D-5EAF13121856}" presName="gear2" presStyleLbl="node1" presStyleIdx="1" presStyleCnt="3">
        <dgm:presLayoutVars>
          <dgm:chMax val="1"/>
          <dgm:bulletEnabled val="1"/>
        </dgm:presLayoutVars>
      </dgm:prSet>
      <dgm:spPr/>
      <dgm:t>
        <a:bodyPr/>
        <a:lstStyle/>
        <a:p>
          <a:endParaRPr lang="tr-TR"/>
        </a:p>
      </dgm:t>
    </dgm:pt>
    <dgm:pt modelId="{D74BCFF7-C3E6-445A-AF87-450BF580DD9B}" type="pres">
      <dgm:prSet presAssocID="{562D9C6D-5E2D-47DE-B36D-5EAF13121856}" presName="gear2srcNode" presStyleLbl="node1" presStyleIdx="1" presStyleCnt="3"/>
      <dgm:spPr/>
      <dgm:t>
        <a:bodyPr/>
        <a:lstStyle/>
        <a:p>
          <a:endParaRPr lang="tr-TR"/>
        </a:p>
      </dgm:t>
    </dgm:pt>
    <dgm:pt modelId="{84C81370-DCC9-4A67-AEEF-791DB23C555E}" type="pres">
      <dgm:prSet presAssocID="{562D9C6D-5E2D-47DE-B36D-5EAF13121856}" presName="gear2dstNode" presStyleLbl="node1" presStyleIdx="1" presStyleCnt="3"/>
      <dgm:spPr/>
      <dgm:t>
        <a:bodyPr/>
        <a:lstStyle/>
        <a:p>
          <a:endParaRPr lang="tr-TR"/>
        </a:p>
      </dgm:t>
    </dgm:pt>
    <dgm:pt modelId="{B13A1202-579A-4193-A61F-11DBCEED1906}" type="pres">
      <dgm:prSet presAssocID="{2A47D16B-6FD2-4FEA-952B-E192EB2F7B8E}" presName="gear3" presStyleLbl="node1" presStyleIdx="2" presStyleCnt="3"/>
      <dgm:spPr/>
      <dgm:t>
        <a:bodyPr/>
        <a:lstStyle/>
        <a:p>
          <a:endParaRPr lang="tr-TR"/>
        </a:p>
      </dgm:t>
    </dgm:pt>
    <dgm:pt modelId="{ADD6551D-4878-4D21-9640-79D90A7B0C43}" type="pres">
      <dgm:prSet presAssocID="{2A47D16B-6FD2-4FEA-952B-E192EB2F7B8E}" presName="gear3tx" presStyleLbl="node1" presStyleIdx="2" presStyleCnt="3">
        <dgm:presLayoutVars>
          <dgm:chMax val="1"/>
          <dgm:bulletEnabled val="1"/>
        </dgm:presLayoutVars>
      </dgm:prSet>
      <dgm:spPr/>
      <dgm:t>
        <a:bodyPr/>
        <a:lstStyle/>
        <a:p>
          <a:endParaRPr lang="tr-TR"/>
        </a:p>
      </dgm:t>
    </dgm:pt>
    <dgm:pt modelId="{0A382D5E-0E97-4F4D-B16E-BA2307D77448}" type="pres">
      <dgm:prSet presAssocID="{2A47D16B-6FD2-4FEA-952B-E192EB2F7B8E}" presName="gear3srcNode" presStyleLbl="node1" presStyleIdx="2" presStyleCnt="3"/>
      <dgm:spPr/>
      <dgm:t>
        <a:bodyPr/>
        <a:lstStyle/>
        <a:p>
          <a:endParaRPr lang="tr-TR"/>
        </a:p>
      </dgm:t>
    </dgm:pt>
    <dgm:pt modelId="{1007FD4E-03C3-40A3-8425-AA33B34933AE}" type="pres">
      <dgm:prSet presAssocID="{2A47D16B-6FD2-4FEA-952B-E192EB2F7B8E}" presName="gear3dstNode" presStyleLbl="node1" presStyleIdx="2" presStyleCnt="3"/>
      <dgm:spPr/>
      <dgm:t>
        <a:bodyPr/>
        <a:lstStyle/>
        <a:p>
          <a:endParaRPr lang="tr-TR"/>
        </a:p>
      </dgm:t>
    </dgm:pt>
    <dgm:pt modelId="{3BB9D175-63C7-44EF-88B7-2DDEB1C0C3B7}" type="pres">
      <dgm:prSet presAssocID="{A5B4DADC-5507-4444-9DAF-FF47A1EA7005}" presName="connector1" presStyleLbl="sibTrans2D1" presStyleIdx="0" presStyleCnt="3"/>
      <dgm:spPr/>
      <dgm:t>
        <a:bodyPr/>
        <a:lstStyle/>
        <a:p>
          <a:endParaRPr lang="tr-TR"/>
        </a:p>
      </dgm:t>
    </dgm:pt>
    <dgm:pt modelId="{854F60CD-8DEB-472A-A10B-B2D9665C0CD7}" type="pres">
      <dgm:prSet presAssocID="{BE2976FF-E044-4C53-AD01-54C1266B497B}" presName="connector2" presStyleLbl="sibTrans2D1" presStyleIdx="1" presStyleCnt="3"/>
      <dgm:spPr/>
      <dgm:t>
        <a:bodyPr/>
        <a:lstStyle/>
        <a:p>
          <a:endParaRPr lang="tr-TR"/>
        </a:p>
      </dgm:t>
    </dgm:pt>
    <dgm:pt modelId="{C8FF8858-8740-4050-8D01-95D23630E200}" type="pres">
      <dgm:prSet presAssocID="{0F7A6289-2D17-4AA8-B368-033A9B25EA48}" presName="connector3" presStyleLbl="sibTrans2D1" presStyleIdx="2" presStyleCnt="3"/>
      <dgm:spPr/>
      <dgm:t>
        <a:bodyPr/>
        <a:lstStyle/>
        <a:p>
          <a:endParaRPr lang="tr-TR"/>
        </a:p>
      </dgm:t>
    </dgm:pt>
  </dgm:ptLst>
  <dgm:cxnLst>
    <dgm:cxn modelId="{B5A0EC6A-C245-4F7A-868A-A97443564AA6}" type="presOf" srcId="{2A47D16B-6FD2-4FEA-952B-E192EB2F7B8E}" destId="{ADD6551D-4878-4D21-9640-79D90A7B0C43}" srcOrd="1" destOrd="0" presId="urn:microsoft.com/office/officeart/2005/8/layout/gear1"/>
    <dgm:cxn modelId="{8488FF9A-3517-41B6-B35A-B7255D1538B8}" type="presOf" srcId="{BE2976FF-E044-4C53-AD01-54C1266B497B}" destId="{854F60CD-8DEB-472A-A10B-B2D9665C0CD7}" srcOrd="0" destOrd="0" presId="urn:microsoft.com/office/officeart/2005/8/layout/gear1"/>
    <dgm:cxn modelId="{E1BC706C-90E9-4F38-85A4-52F24ECF629A}" srcId="{DEBC42F0-CE29-4B54-9427-1E1F56B99659}" destId="{31B5F154-A255-4B7D-B5D3-EA2985227206}" srcOrd="0" destOrd="0" parTransId="{56302AB0-E69E-409B-8990-AF0A11317628}" sibTransId="{A5B4DADC-5507-4444-9DAF-FF47A1EA7005}"/>
    <dgm:cxn modelId="{9DEBE7E5-4812-4617-9C2F-47D8073389AD}" srcId="{DEBC42F0-CE29-4B54-9427-1E1F56B99659}" destId="{562D9C6D-5E2D-47DE-B36D-5EAF13121856}" srcOrd="1" destOrd="0" parTransId="{B3FE3F4E-E0B1-4B02-8AEB-6882D4150D2E}" sibTransId="{BE2976FF-E044-4C53-AD01-54C1266B497B}"/>
    <dgm:cxn modelId="{6AF7F6ED-55A6-4834-9A27-AF9155BE343F}" type="presOf" srcId="{562D9C6D-5E2D-47DE-B36D-5EAF13121856}" destId="{84C81370-DCC9-4A67-AEEF-791DB23C555E}" srcOrd="2" destOrd="0" presId="urn:microsoft.com/office/officeart/2005/8/layout/gear1"/>
    <dgm:cxn modelId="{B4AA5BE3-FC1F-4D5C-B28F-FA98B926F705}" type="presOf" srcId="{562D9C6D-5E2D-47DE-B36D-5EAF13121856}" destId="{D74BCFF7-C3E6-445A-AF87-450BF580DD9B}" srcOrd="1" destOrd="0" presId="urn:microsoft.com/office/officeart/2005/8/layout/gear1"/>
    <dgm:cxn modelId="{043A53B2-F0D5-49DA-88C2-81A06A7B63F0}" type="presOf" srcId="{2A47D16B-6FD2-4FEA-952B-E192EB2F7B8E}" destId="{0A382D5E-0E97-4F4D-B16E-BA2307D77448}" srcOrd="2" destOrd="0" presId="urn:microsoft.com/office/officeart/2005/8/layout/gear1"/>
    <dgm:cxn modelId="{81C42C93-77F8-4D57-82CC-CAF6C5FA83E3}" type="presOf" srcId="{DEBC42F0-CE29-4B54-9427-1E1F56B99659}" destId="{49DCA2BA-9AC6-402C-A5DA-A65A9DD605B1}" srcOrd="0" destOrd="0" presId="urn:microsoft.com/office/officeart/2005/8/layout/gear1"/>
    <dgm:cxn modelId="{596BDD56-5A95-45C5-BDB1-6D07ADEF2612}" type="presOf" srcId="{2A47D16B-6FD2-4FEA-952B-E192EB2F7B8E}" destId="{B13A1202-579A-4193-A61F-11DBCEED1906}" srcOrd="0" destOrd="0" presId="urn:microsoft.com/office/officeart/2005/8/layout/gear1"/>
    <dgm:cxn modelId="{3D26033D-1CC6-46EC-BFE8-3259399B516A}" type="presOf" srcId="{A5B4DADC-5507-4444-9DAF-FF47A1EA7005}" destId="{3BB9D175-63C7-44EF-88B7-2DDEB1C0C3B7}" srcOrd="0" destOrd="0" presId="urn:microsoft.com/office/officeart/2005/8/layout/gear1"/>
    <dgm:cxn modelId="{A56F8B1C-144D-4592-9F2B-4FE323E14355}" type="presOf" srcId="{0F7A6289-2D17-4AA8-B368-033A9B25EA48}" destId="{C8FF8858-8740-4050-8D01-95D23630E200}" srcOrd="0" destOrd="0" presId="urn:microsoft.com/office/officeart/2005/8/layout/gear1"/>
    <dgm:cxn modelId="{54DA7C01-0A3A-480E-8BC9-A9D79CF99131}" type="presOf" srcId="{31B5F154-A255-4B7D-B5D3-EA2985227206}" destId="{E56322D1-4C9A-41EE-99EA-77F704E77079}" srcOrd="2" destOrd="0" presId="urn:microsoft.com/office/officeart/2005/8/layout/gear1"/>
    <dgm:cxn modelId="{C22E6227-5C02-4D38-8DAA-C63B065726B4}" type="presOf" srcId="{31B5F154-A255-4B7D-B5D3-EA2985227206}" destId="{CD6F9804-C154-4D37-90FA-DACABDCA4576}" srcOrd="1" destOrd="0" presId="urn:microsoft.com/office/officeart/2005/8/layout/gear1"/>
    <dgm:cxn modelId="{A0A1AAAC-2D89-4FF2-A301-3D1919C64ED1}" type="presOf" srcId="{31B5F154-A255-4B7D-B5D3-EA2985227206}" destId="{AFDB97A9-9ED1-4170-92E8-BBE8EB26582D}" srcOrd="0" destOrd="0" presId="urn:microsoft.com/office/officeart/2005/8/layout/gear1"/>
    <dgm:cxn modelId="{EF638730-BB94-4D20-B428-534A073B47DE}" type="presOf" srcId="{2A47D16B-6FD2-4FEA-952B-E192EB2F7B8E}" destId="{1007FD4E-03C3-40A3-8425-AA33B34933AE}" srcOrd="3" destOrd="0" presId="urn:microsoft.com/office/officeart/2005/8/layout/gear1"/>
    <dgm:cxn modelId="{DC77E175-D2B9-4B70-A77A-ABA61BA408B8}" srcId="{DEBC42F0-CE29-4B54-9427-1E1F56B99659}" destId="{2A47D16B-6FD2-4FEA-952B-E192EB2F7B8E}" srcOrd="2" destOrd="0" parTransId="{A8ED4916-2A41-4C9D-8191-6164658C30D8}" sibTransId="{0F7A6289-2D17-4AA8-B368-033A9B25EA48}"/>
    <dgm:cxn modelId="{4B0EEA10-914D-4442-A5F2-09851187D5FF}" type="presOf" srcId="{562D9C6D-5E2D-47DE-B36D-5EAF13121856}" destId="{6018CB67-9387-4B3E-B897-7CBBE1EA60A8}" srcOrd="0" destOrd="0" presId="urn:microsoft.com/office/officeart/2005/8/layout/gear1"/>
    <dgm:cxn modelId="{3B583BB8-EA8F-4AEA-80EF-215BBFB2E512}" type="presParOf" srcId="{49DCA2BA-9AC6-402C-A5DA-A65A9DD605B1}" destId="{AFDB97A9-9ED1-4170-92E8-BBE8EB26582D}" srcOrd="0" destOrd="0" presId="urn:microsoft.com/office/officeart/2005/8/layout/gear1"/>
    <dgm:cxn modelId="{0ADAC970-D961-4222-8E57-7D91424DDB4E}" type="presParOf" srcId="{49DCA2BA-9AC6-402C-A5DA-A65A9DD605B1}" destId="{CD6F9804-C154-4D37-90FA-DACABDCA4576}" srcOrd="1" destOrd="0" presId="urn:microsoft.com/office/officeart/2005/8/layout/gear1"/>
    <dgm:cxn modelId="{1AA98133-97B4-425E-82C7-75CB0C816B71}" type="presParOf" srcId="{49DCA2BA-9AC6-402C-A5DA-A65A9DD605B1}" destId="{E56322D1-4C9A-41EE-99EA-77F704E77079}" srcOrd="2" destOrd="0" presId="urn:microsoft.com/office/officeart/2005/8/layout/gear1"/>
    <dgm:cxn modelId="{5E709011-D12E-41A0-8719-1B72BDEE6E2D}" type="presParOf" srcId="{49DCA2BA-9AC6-402C-A5DA-A65A9DD605B1}" destId="{6018CB67-9387-4B3E-B897-7CBBE1EA60A8}" srcOrd="3" destOrd="0" presId="urn:microsoft.com/office/officeart/2005/8/layout/gear1"/>
    <dgm:cxn modelId="{7BEC453C-7D61-43B9-8902-AA211EE36115}" type="presParOf" srcId="{49DCA2BA-9AC6-402C-A5DA-A65A9DD605B1}" destId="{D74BCFF7-C3E6-445A-AF87-450BF580DD9B}" srcOrd="4" destOrd="0" presId="urn:microsoft.com/office/officeart/2005/8/layout/gear1"/>
    <dgm:cxn modelId="{770CE9AC-85ED-460B-A230-623B0CABD112}" type="presParOf" srcId="{49DCA2BA-9AC6-402C-A5DA-A65A9DD605B1}" destId="{84C81370-DCC9-4A67-AEEF-791DB23C555E}" srcOrd="5" destOrd="0" presId="urn:microsoft.com/office/officeart/2005/8/layout/gear1"/>
    <dgm:cxn modelId="{3AB43784-9767-491F-8F15-EF8D19191D4A}" type="presParOf" srcId="{49DCA2BA-9AC6-402C-A5DA-A65A9DD605B1}" destId="{B13A1202-579A-4193-A61F-11DBCEED1906}" srcOrd="6" destOrd="0" presId="urn:microsoft.com/office/officeart/2005/8/layout/gear1"/>
    <dgm:cxn modelId="{23FB3BD5-C8AE-4436-971D-7804D7B55B04}" type="presParOf" srcId="{49DCA2BA-9AC6-402C-A5DA-A65A9DD605B1}" destId="{ADD6551D-4878-4D21-9640-79D90A7B0C43}" srcOrd="7" destOrd="0" presId="urn:microsoft.com/office/officeart/2005/8/layout/gear1"/>
    <dgm:cxn modelId="{B5E3582E-8195-4EF2-9DAA-CD2ABE0D1E41}" type="presParOf" srcId="{49DCA2BA-9AC6-402C-A5DA-A65A9DD605B1}" destId="{0A382D5E-0E97-4F4D-B16E-BA2307D77448}" srcOrd="8" destOrd="0" presId="urn:microsoft.com/office/officeart/2005/8/layout/gear1"/>
    <dgm:cxn modelId="{99784813-6C00-4314-B678-5FB25686113B}" type="presParOf" srcId="{49DCA2BA-9AC6-402C-A5DA-A65A9DD605B1}" destId="{1007FD4E-03C3-40A3-8425-AA33B34933AE}" srcOrd="9" destOrd="0" presId="urn:microsoft.com/office/officeart/2005/8/layout/gear1"/>
    <dgm:cxn modelId="{5062CBFA-A454-4EFC-AF4B-5A525B26BA65}" type="presParOf" srcId="{49DCA2BA-9AC6-402C-A5DA-A65A9DD605B1}" destId="{3BB9D175-63C7-44EF-88B7-2DDEB1C0C3B7}" srcOrd="10" destOrd="0" presId="urn:microsoft.com/office/officeart/2005/8/layout/gear1"/>
    <dgm:cxn modelId="{0A6B5885-6AB2-462E-945E-CA3A0E7C01E1}" type="presParOf" srcId="{49DCA2BA-9AC6-402C-A5DA-A65A9DD605B1}" destId="{854F60CD-8DEB-472A-A10B-B2D9665C0CD7}" srcOrd="11" destOrd="0" presId="urn:microsoft.com/office/officeart/2005/8/layout/gear1"/>
    <dgm:cxn modelId="{2823DC5D-1D1F-4D11-8035-610410FA4FC0}" type="presParOf" srcId="{49DCA2BA-9AC6-402C-A5DA-A65A9DD605B1}" destId="{C8FF8858-8740-4050-8D01-95D23630E200}"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522461-CA18-4DAD-84D0-D72587834167}" type="doc">
      <dgm:prSet loTypeId="urn:microsoft.com/office/officeart/2005/8/layout/hProcess11" loCatId="process" qsTypeId="urn:microsoft.com/office/officeart/2005/8/quickstyle/simple1" qsCatId="simple" csTypeId="urn:microsoft.com/office/officeart/2005/8/colors/accent1_2" csCatId="accent1" phldr="1"/>
      <dgm:spPr/>
    </dgm:pt>
    <dgm:pt modelId="{4D29294B-D5D6-4C34-8133-54C3F9FCEA6A}">
      <dgm:prSet phldrT="[Metin]"/>
      <dgm:spPr/>
      <dgm:t>
        <a:bodyPr/>
        <a:lstStyle/>
        <a:p>
          <a:r>
            <a:rPr lang="tr-TR" dirty="0" smtClean="0"/>
            <a:t>Kasım 2013</a:t>
          </a:r>
          <a:endParaRPr lang="tr-TR" dirty="0"/>
        </a:p>
      </dgm:t>
    </dgm:pt>
    <dgm:pt modelId="{E580CDD9-F06D-4BA6-8C45-B4EF5A6C2F1E}" type="parTrans" cxnId="{F468688F-EC24-47F4-AC42-A81FD85CED32}">
      <dgm:prSet/>
      <dgm:spPr/>
      <dgm:t>
        <a:bodyPr/>
        <a:lstStyle/>
        <a:p>
          <a:endParaRPr lang="tr-TR"/>
        </a:p>
      </dgm:t>
    </dgm:pt>
    <dgm:pt modelId="{C5F2B073-FF2A-4919-B5B3-A7A340F1B589}" type="sibTrans" cxnId="{F468688F-EC24-47F4-AC42-A81FD85CED32}">
      <dgm:prSet/>
      <dgm:spPr/>
      <dgm:t>
        <a:bodyPr/>
        <a:lstStyle/>
        <a:p>
          <a:endParaRPr lang="tr-TR"/>
        </a:p>
      </dgm:t>
    </dgm:pt>
    <dgm:pt modelId="{933A8CB6-5A98-4ED9-9FBE-4B6EFF44E965}">
      <dgm:prSet phldrT="[Metin]"/>
      <dgm:spPr/>
      <dgm:t>
        <a:bodyPr/>
        <a:lstStyle/>
        <a:p>
          <a:r>
            <a:rPr lang="tr-TR" dirty="0" smtClean="0"/>
            <a:t>Mayıs 2014</a:t>
          </a:r>
          <a:endParaRPr lang="tr-TR" dirty="0"/>
        </a:p>
      </dgm:t>
    </dgm:pt>
    <dgm:pt modelId="{93E81A39-EFB3-4757-A104-6E2E0B3884AE}" type="parTrans" cxnId="{4E04F5DA-1C46-4A6D-BF11-4D5820CDD02F}">
      <dgm:prSet/>
      <dgm:spPr/>
      <dgm:t>
        <a:bodyPr/>
        <a:lstStyle/>
        <a:p>
          <a:endParaRPr lang="tr-TR"/>
        </a:p>
      </dgm:t>
    </dgm:pt>
    <dgm:pt modelId="{1314A167-878E-4AF2-B775-6B9C98D5A86E}" type="sibTrans" cxnId="{4E04F5DA-1C46-4A6D-BF11-4D5820CDD02F}">
      <dgm:prSet/>
      <dgm:spPr/>
      <dgm:t>
        <a:bodyPr/>
        <a:lstStyle/>
        <a:p>
          <a:endParaRPr lang="tr-TR"/>
        </a:p>
      </dgm:t>
    </dgm:pt>
    <dgm:pt modelId="{7DC372EC-43FA-4B1C-9F06-D4E571759308}" type="pres">
      <dgm:prSet presAssocID="{A7522461-CA18-4DAD-84D0-D72587834167}" presName="Name0" presStyleCnt="0">
        <dgm:presLayoutVars>
          <dgm:dir/>
          <dgm:resizeHandles val="exact"/>
        </dgm:presLayoutVars>
      </dgm:prSet>
      <dgm:spPr/>
    </dgm:pt>
    <dgm:pt modelId="{6CB2FA2D-2F18-4722-BEAD-1D4DA3ED6649}" type="pres">
      <dgm:prSet presAssocID="{A7522461-CA18-4DAD-84D0-D72587834167}" presName="arrow" presStyleLbl="bgShp" presStyleIdx="0" presStyleCnt="1" custLinFactNeighborY="-5166"/>
      <dgm:spPr/>
    </dgm:pt>
    <dgm:pt modelId="{22D083CB-B428-4742-AFAB-8D0830293F6B}" type="pres">
      <dgm:prSet presAssocID="{A7522461-CA18-4DAD-84D0-D72587834167}" presName="points" presStyleCnt="0"/>
      <dgm:spPr/>
    </dgm:pt>
    <dgm:pt modelId="{6BF27DEE-39DD-4FED-A31D-B4C507FAD9A1}" type="pres">
      <dgm:prSet presAssocID="{4D29294B-D5D6-4C34-8133-54C3F9FCEA6A}" presName="compositeA" presStyleCnt="0"/>
      <dgm:spPr/>
    </dgm:pt>
    <dgm:pt modelId="{CC4FC287-053B-4E7F-BFE9-61B87757E7AB}" type="pres">
      <dgm:prSet presAssocID="{4D29294B-D5D6-4C34-8133-54C3F9FCEA6A}" presName="textA" presStyleLbl="revTx" presStyleIdx="0" presStyleCnt="2">
        <dgm:presLayoutVars>
          <dgm:bulletEnabled val="1"/>
        </dgm:presLayoutVars>
      </dgm:prSet>
      <dgm:spPr/>
      <dgm:t>
        <a:bodyPr/>
        <a:lstStyle/>
        <a:p>
          <a:endParaRPr lang="tr-TR"/>
        </a:p>
      </dgm:t>
    </dgm:pt>
    <dgm:pt modelId="{0980EDF2-08CA-4225-80BE-85D95051D63A}" type="pres">
      <dgm:prSet presAssocID="{4D29294B-D5D6-4C34-8133-54C3F9FCEA6A}" presName="circleA" presStyleLbl="node1" presStyleIdx="0" presStyleCnt="2"/>
      <dgm:spPr/>
    </dgm:pt>
    <dgm:pt modelId="{F0C65F5E-FA4C-4668-ADEB-4817407119CC}" type="pres">
      <dgm:prSet presAssocID="{4D29294B-D5D6-4C34-8133-54C3F9FCEA6A}" presName="spaceA" presStyleCnt="0"/>
      <dgm:spPr/>
    </dgm:pt>
    <dgm:pt modelId="{D3555DF6-9CCE-4057-8008-2D723CD3660A}" type="pres">
      <dgm:prSet presAssocID="{C5F2B073-FF2A-4919-B5B3-A7A340F1B589}" presName="space" presStyleCnt="0"/>
      <dgm:spPr/>
    </dgm:pt>
    <dgm:pt modelId="{BFDB4FBB-D490-4F8B-8D01-AA3AD9CC421A}" type="pres">
      <dgm:prSet presAssocID="{933A8CB6-5A98-4ED9-9FBE-4B6EFF44E965}" presName="compositeB" presStyleCnt="0"/>
      <dgm:spPr/>
    </dgm:pt>
    <dgm:pt modelId="{B9D2B87D-AF99-4ACD-8A00-A2949F159543}" type="pres">
      <dgm:prSet presAssocID="{933A8CB6-5A98-4ED9-9FBE-4B6EFF44E965}" presName="textB" presStyleLbl="revTx" presStyleIdx="1" presStyleCnt="2">
        <dgm:presLayoutVars>
          <dgm:bulletEnabled val="1"/>
        </dgm:presLayoutVars>
      </dgm:prSet>
      <dgm:spPr/>
      <dgm:t>
        <a:bodyPr/>
        <a:lstStyle/>
        <a:p>
          <a:endParaRPr lang="tr-TR"/>
        </a:p>
      </dgm:t>
    </dgm:pt>
    <dgm:pt modelId="{8D838589-D17C-4D59-A8AA-82C4C13373C3}" type="pres">
      <dgm:prSet presAssocID="{933A8CB6-5A98-4ED9-9FBE-4B6EFF44E965}" presName="circleB" presStyleLbl="node1" presStyleIdx="1" presStyleCnt="2"/>
      <dgm:spPr/>
    </dgm:pt>
    <dgm:pt modelId="{A646AC70-43B3-459E-8501-03601F986A76}" type="pres">
      <dgm:prSet presAssocID="{933A8CB6-5A98-4ED9-9FBE-4B6EFF44E965}" presName="spaceB" presStyleCnt="0"/>
      <dgm:spPr/>
    </dgm:pt>
  </dgm:ptLst>
  <dgm:cxnLst>
    <dgm:cxn modelId="{27AFE0F8-FE75-4DA4-A4E2-2DA0080FC323}" type="presOf" srcId="{4D29294B-D5D6-4C34-8133-54C3F9FCEA6A}" destId="{CC4FC287-053B-4E7F-BFE9-61B87757E7AB}" srcOrd="0" destOrd="0" presId="urn:microsoft.com/office/officeart/2005/8/layout/hProcess11"/>
    <dgm:cxn modelId="{AD445102-2692-4EFB-856D-E8C98CD04CF9}" type="presOf" srcId="{933A8CB6-5A98-4ED9-9FBE-4B6EFF44E965}" destId="{B9D2B87D-AF99-4ACD-8A00-A2949F159543}" srcOrd="0" destOrd="0" presId="urn:microsoft.com/office/officeart/2005/8/layout/hProcess11"/>
    <dgm:cxn modelId="{E0DF3873-A29E-44B6-A822-6ADA43001291}" type="presOf" srcId="{A7522461-CA18-4DAD-84D0-D72587834167}" destId="{7DC372EC-43FA-4B1C-9F06-D4E571759308}" srcOrd="0" destOrd="0" presId="urn:microsoft.com/office/officeart/2005/8/layout/hProcess11"/>
    <dgm:cxn modelId="{4E04F5DA-1C46-4A6D-BF11-4D5820CDD02F}" srcId="{A7522461-CA18-4DAD-84D0-D72587834167}" destId="{933A8CB6-5A98-4ED9-9FBE-4B6EFF44E965}" srcOrd="1" destOrd="0" parTransId="{93E81A39-EFB3-4757-A104-6E2E0B3884AE}" sibTransId="{1314A167-878E-4AF2-B775-6B9C98D5A86E}"/>
    <dgm:cxn modelId="{F468688F-EC24-47F4-AC42-A81FD85CED32}" srcId="{A7522461-CA18-4DAD-84D0-D72587834167}" destId="{4D29294B-D5D6-4C34-8133-54C3F9FCEA6A}" srcOrd="0" destOrd="0" parTransId="{E580CDD9-F06D-4BA6-8C45-B4EF5A6C2F1E}" sibTransId="{C5F2B073-FF2A-4919-B5B3-A7A340F1B589}"/>
    <dgm:cxn modelId="{4AFCC476-AE72-4613-993D-E9970213862D}" type="presParOf" srcId="{7DC372EC-43FA-4B1C-9F06-D4E571759308}" destId="{6CB2FA2D-2F18-4722-BEAD-1D4DA3ED6649}" srcOrd="0" destOrd="0" presId="urn:microsoft.com/office/officeart/2005/8/layout/hProcess11"/>
    <dgm:cxn modelId="{9C868DB1-04EA-4743-BA3F-AF4806938D80}" type="presParOf" srcId="{7DC372EC-43FA-4B1C-9F06-D4E571759308}" destId="{22D083CB-B428-4742-AFAB-8D0830293F6B}" srcOrd="1" destOrd="0" presId="urn:microsoft.com/office/officeart/2005/8/layout/hProcess11"/>
    <dgm:cxn modelId="{4819D8C8-E035-48C6-8555-4CAA3B0AEC2F}" type="presParOf" srcId="{22D083CB-B428-4742-AFAB-8D0830293F6B}" destId="{6BF27DEE-39DD-4FED-A31D-B4C507FAD9A1}" srcOrd="0" destOrd="0" presId="urn:microsoft.com/office/officeart/2005/8/layout/hProcess11"/>
    <dgm:cxn modelId="{5760A6F4-45CD-488D-B795-046D0A63F929}" type="presParOf" srcId="{6BF27DEE-39DD-4FED-A31D-B4C507FAD9A1}" destId="{CC4FC287-053B-4E7F-BFE9-61B87757E7AB}" srcOrd="0" destOrd="0" presId="urn:microsoft.com/office/officeart/2005/8/layout/hProcess11"/>
    <dgm:cxn modelId="{A0794582-23A6-425F-9E66-DDCEBC51E269}" type="presParOf" srcId="{6BF27DEE-39DD-4FED-A31D-B4C507FAD9A1}" destId="{0980EDF2-08CA-4225-80BE-85D95051D63A}" srcOrd="1" destOrd="0" presId="urn:microsoft.com/office/officeart/2005/8/layout/hProcess11"/>
    <dgm:cxn modelId="{8BD8D0D7-8877-47C7-BBDF-82056E8A3AA4}" type="presParOf" srcId="{6BF27DEE-39DD-4FED-A31D-B4C507FAD9A1}" destId="{F0C65F5E-FA4C-4668-ADEB-4817407119CC}" srcOrd="2" destOrd="0" presId="urn:microsoft.com/office/officeart/2005/8/layout/hProcess11"/>
    <dgm:cxn modelId="{66065E11-472A-4BC0-903D-E8F0B96C2F71}" type="presParOf" srcId="{22D083CB-B428-4742-AFAB-8D0830293F6B}" destId="{D3555DF6-9CCE-4057-8008-2D723CD3660A}" srcOrd="1" destOrd="0" presId="urn:microsoft.com/office/officeart/2005/8/layout/hProcess11"/>
    <dgm:cxn modelId="{2AA379AF-8FD0-4D19-8720-CDC2F85413E1}" type="presParOf" srcId="{22D083CB-B428-4742-AFAB-8D0830293F6B}" destId="{BFDB4FBB-D490-4F8B-8D01-AA3AD9CC421A}" srcOrd="2" destOrd="0" presId="urn:microsoft.com/office/officeart/2005/8/layout/hProcess11"/>
    <dgm:cxn modelId="{012452EE-D638-481B-91D1-53FA955AB570}" type="presParOf" srcId="{BFDB4FBB-D490-4F8B-8D01-AA3AD9CC421A}" destId="{B9D2B87D-AF99-4ACD-8A00-A2949F159543}" srcOrd="0" destOrd="0" presId="urn:microsoft.com/office/officeart/2005/8/layout/hProcess11"/>
    <dgm:cxn modelId="{C9B21D00-DF20-4D9B-AD0F-51946874D4DD}" type="presParOf" srcId="{BFDB4FBB-D490-4F8B-8D01-AA3AD9CC421A}" destId="{8D838589-D17C-4D59-A8AA-82C4C13373C3}" srcOrd="1" destOrd="0" presId="urn:microsoft.com/office/officeart/2005/8/layout/hProcess11"/>
    <dgm:cxn modelId="{5F8A2CD7-22CC-4230-A815-8A2E8B4E6149}" type="presParOf" srcId="{BFDB4FBB-D490-4F8B-8D01-AA3AD9CC421A}" destId="{A646AC70-43B3-459E-8501-03601F986A76}" srcOrd="2" destOrd="0" presId="urn:microsoft.com/office/officeart/2005/8/layout/hProcess1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DB97A9-9ED1-4170-92E8-BBE8EB26582D}">
      <dsp:nvSpPr>
        <dsp:cNvPr id="0" name=""/>
        <dsp:cNvSpPr/>
      </dsp:nvSpPr>
      <dsp:spPr>
        <a:xfrm>
          <a:off x="2265834" y="1429854"/>
          <a:ext cx="1759947" cy="1759947"/>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t>Halk Sağlığı </a:t>
          </a:r>
          <a:r>
            <a:rPr lang="tr-TR" sz="1400" kern="1200" dirty="0" err="1" smtClean="0"/>
            <a:t>Müd</a:t>
          </a:r>
          <a:r>
            <a:rPr lang="tr-TR" sz="1400" kern="1200" dirty="0" smtClean="0"/>
            <a:t>.</a:t>
          </a:r>
          <a:endParaRPr lang="tr-TR" sz="1400" kern="1200" dirty="0"/>
        </a:p>
      </dsp:txBody>
      <dsp:txXfrm>
        <a:off x="2265834" y="1429854"/>
        <a:ext cx="1759947" cy="1759947"/>
      </dsp:txXfrm>
    </dsp:sp>
    <dsp:sp modelId="{6018CB67-9387-4B3E-B897-7CBBE1EA60A8}">
      <dsp:nvSpPr>
        <dsp:cNvPr id="0" name=""/>
        <dsp:cNvSpPr/>
      </dsp:nvSpPr>
      <dsp:spPr>
        <a:xfrm>
          <a:off x="1251967" y="1023969"/>
          <a:ext cx="1279961" cy="1279961"/>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t>BKHBGS</a:t>
          </a:r>
          <a:endParaRPr lang="tr-TR" sz="1400" kern="1200" dirty="0"/>
        </a:p>
      </dsp:txBody>
      <dsp:txXfrm>
        <a:off x="1251967" y="1023969"/>
        <a:ext cx="1279961" cy="1279961"/>
      </dsp:txXfrm>
    </dsp:sp>
    <dsp:sp modelId="{B13A1202-579A-4193-A61F-11DBCEED1906}">
      <dsp:nvSpPr>
        <dsp:cNvPr id="0" name=""/>
        <dsp:cNvSpPr/>
      </dsp:nvSpPr>
      <dsp:spPr>
        <a:xfrm rot="20700000">
          <a:off x="1968876" y="140926"/>
          <a:ext cx="1254101" cy="1254101"/>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t>İl Sağlık </a:t>
          </a:r>
          <a:r>
            <a:rPr lang="tr-TR" sz="1400" kern="1200" dirty="0" err="1" smtClean="0"/>
            <a:t>Müd</a:t>
          </a:r>
          <a:r>
            <a:rPr lang="tr-TR" sz="1400" kern="1200" dirty="0" smtClean="0"/>
            <a:t>.</a:t>
          </a:r>
          <a:endParaRPr lang="tr-TR" sz="1400" kern="1200" dirty="0"/>
        </a:p>
      </dsp:txBody>
      <dsp:txXfrm>
        <a:off x="2243937" y="415987"/>
        <a:ext cx="703978" cy="703978"/>
      </dsp:txXfrm>
    </dsp:sp>
    <dsp:sp modelId="{3BB9D175-63C7-44EF-88B7-2DDEB1C0C3B7}">
      <dsp:nvSpPr>
        <dsp:cNvPr id="0" name=""/>
        <dsp:cNvSpPr/>
      </dsp:nvSpPr>
      <dsp:spPr>
        <a:xfrm>
          <a:off x="2130004" y="1180361"/>
          <a:ext cx="2252732" cy="2252732"/>
        </a:xfrm>
        <a:prstGeom prst="circularArrow">
          <a:avLst>
            <a:gd name="adj1" fmla="val 4688"/>
            <a:gd name="adj2" fmla="val 299029"/>
            <a:gd name="adj3" fmla="val 2486653"/>
            <a:gd name="adj4" fmla="val 15926383"/>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4F60CD-8DEB-472A-A10B-B2D9665C0CD7}">
      <dsp:nvSpPr>
        <dsp:cNvPr id="0" name=""/>
        <dsp:cNvSpPr/>
      </dsp:nvSpPr>
      <dsp:spPr>
        <a:xfrm>
          <a:off x="1025288" y="745029"/>
          <a:ext cx="1636750" cy="163675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FF8858-8740-4050-8D01-95D23630E200}">
      <dsp:nvSpPr>
        <dsp:cNvPr id="0" name=""/>
        <dsp:cNvSpPr/>
      </dsp:nvSpPr>
      <dsp:spPr>
        <a:xfrm>
          <a:off x="1678790" y="-129501"/>
          <a:ext cx="1764747" cy="176474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CB2FA2D-2F18-4722-BEAD-1D4DA3ED6649}">
      <dsp:nvSpPr>
        <dsp:cNvPr id="0" name=""/>
        <dsp:cNvSpPr/>
      </dsp:nvSpPr>
      <dsp:spPr>
        <a:xfrm>
          <a:off x="0" y="366466"/>
          <a:ext cx="5616624" cy="52476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4FC287-053B-4E7F-BFE9-61B87757E7AB}">
      <dsp:nvSpPr>
        <dsp:cNvPr id="0" name=""/>
        <dsp:cNvSpPr/>
      </dsp:nvSpPr>
      <dsp:spPr>
        <a:xfrm>
          <a:off x="61" y="0"/>
          <a:ext cx="2465774" cy="52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tr-TR" sz="1800" kern="1200" dirty="0" smtClean="0"/>
            <a:t>Kasım 2013</a:t>
          </a:r>
          <a:endParaRPr lang="tr-TR" sz="1800" kern="1200" dirty="0"/>
        </a:p>
      </dsp:txBody>
      <dsp:txXfrm>
        <a:off x="61" y="0"/>
        <a:ext cx="2465774" cy="524768"/>
      </dsp:txXfrm>
    </dsp:sp>
    <dsp:sp modelId="{0980EDF2-08CA-4225-80BE-85D95051D63A}">
      <dsp:nvSpPr>
        <dsp:cNvPr id="0" name=""/>
        <dsp:cNvSpPr/>
      </dsp:nvSpPr>
      <dsp:spPr>
        <a:xfrm>
          <a:off x="1167353" y="590364"/>
          <a:ext cx="131192" cy="1311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D2B87D-AF99-4ACD-8A00-A2949F159543}">
      <dsp:nvSpPr>
        <dsp:cNvPr id="0" name=""/>
        <dsp:cNvSpPr/>
      </dsp:nvSpPr>
      <dsp:spPr>
        <a:xfrm>
          <a:off x="2589125" y="787152"/>
          <a:ext cx="2465774" cy="524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tr-TR" sz="1800" kern="1200" dirty="0" smtClean="0"/>
            <a:t>Mayıs 2014</a:t>
          </a:r>
          <a:endParaRPr lang="tr-TR" sz="1800" kern="1200" dirty="0"/>
        </a:p>
      </dsp:txBody>
      <dsp:txXfrm>
        <a:off x="2589125" y="787152"/>
        <a:ext cx="2465774" cy="524768"/>
      </dsp:txXfrm>
    </dsp:sp>
    <dsp:sp modelId="{8D838589-D17C-4D59-A8AA-82C4C13373C3}">
      <dsp:nvSpPr>
        <dsp:cNvPr id="0" name=""/>
        <dsp:cNvSpPr/>
      </dsp:nvSpPr>
      <dsp:spPr>
        <a:xfrm>
          <a:off x="3756416" y="590364"/>
          <a:ext cx="131192" cy="13119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FDEE2F-262F-459F-95C4-80D93ACBAD2E}" type="datetimeFigureOut">
              <a:rPr lang="tr-TR" smtClean="0"/>
              <a:pPr/>
              <a:t>07.04.2014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BA748B-F359-453B-ABDB-9767CE34D62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A9FFDE9-EFDA-49F7-B3E9-4406BF187D22}" type="datetimeFigureOut">
              <a:rPr lang="tr-TR" smtClean="0"/>
              <a:pPr/>
              <a:t>07.04.2014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8C63A30-5D1B-4727-AD8C-F399AF8395B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9FFDE9-EFDA-49F7-B3E9-4406BF187D22}" type="datetimeFigureOut">
              <a:rPr lang="tr-TR" smtClean="0"/>
              <a:pPr/>
              <a:t>07.04.2014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C63A30-5D1B-4727-AD8C-F399AF8395B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tipedu.cumhuriyet.edu.tr/Donem3/KomiteVIIHalkSagligiAileHekimligiAcilTip/HalkSagligi/NaimNUR/15SaglikEgitimiOkulSagligi.gif"/>
          <p:cNvPicPr>
            <a:picLocks noChangeAspect="1" noChangeArrowheads="1"/>
          </p:cNvPicPr>
          <p:nvPr/>
        </p:nvPicPr>
        <p:blipFill>
          <a:blip r:embed="rId2" cstate="print"/>
          <a:srcRect/>
          <a:stretch>
            <a:fillRect/>
          </a:stretch>
        </p:blipFill>
        <p:spPr bwMode="auto">
          <a:xfrm>
            <a:off x="1187624" y="1916832"/>
            <a:ext cx="6858000" cy="4941168"/>
          </a:xfrm>
          <a:prstGeom prst="rect">
            <a:avLst/>
          </a:prstGeom>
          <a:noFill/>
        </p:spPr>
      </p:pic>
      <p:sp>
        <p:nvSpPr>
          <p:cNvPr id="3" name="2 Alt Başlık"/>
          <p:cNvSpPr>
            <a:spLocks noGrp="1"/>
          </p:cNvSpPr>
          <p:nvPr>
            <p:ph type="subTitle" idx="1"/>
          </p:nvPr>
        </p:nvSpPr>
        <p:spPr>
          <a:xfrm>
            <a:off x="1331640" y="6093296"/>
            <a:ext cx="6400800" cy="553616"/>
          </a:xfrm>
        </p:spPr>
        <p:txBody>
          <a:bodyPr>
            <a:normAutofit lnSpcReduction="10000"/>
          </a:bodyPr>
          <a:lstStyle/>
          <a:p>
            <a:r>
              <a:rPr lang="tr-TR" dirty="0" smtClean="0"/>
              <a:t>01.04.2014 BURDUR</a:t>
            </a:r>
            <a:endParaRPr lang="tr-TR" dirty="0"/>
          </a:p>
        </p:txBody>
      </p:sp>
      <p:pic>
        <p:nvPicPr>
          <p:cNvPr id="5" name="4 Resim"/>
          <p:cNvPicPr/>
          <p:nvPr/>
        </p:nvPicPr>
        <p:blipFill>
          <a:blip r:embed="rId3" cstate="print"/>
          <a:srcRect/>
          <a:stretch>
            <a:fillRect/>
          </a:stretch>
        </p:blipFill>
        <p:spPr bwMode="auto">
          <a:xfrm>
            <a:off x="3635896" y="0"/>
            <a:ext cx="2232248" cy="24928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085184"/>
            <a:ext cx="8229600" cy="936104"/>
          </a:xfrm>
        </p:spPr>
        <p:txBody>
          <a:bodyPr>
            <a:normAutofit fontScale="90000"/>
          </a:bodyPr>
          <a:lstStyle/>
          <a:p>
            <a:pPr algn="l"/>
            <a:r>
              <a:rPr lang="tr-TR" sz="1600" b="1" dirty="0" smtClean="0"/>
              <a:t/>
            </a:r>
            <a:br>
              <a:rPr lang="tr-TR" sz="1600" b="1" dirty="0" smtClean="0"/>
            </a:br>
            <a:r>
              <a:rPr lang="tr-TR" sz="1600" b="1" dirty="0" smtClean="0"/>
              <a:t/>
            </a:r>
            <a:br>
              <a:rPr lang="tr-TR" sz="1600" b="1" dirty="0" smtClean="0"/>
            </a:br>
            <a:r>
              <a:rPr lang="tr-TR" sz="1600" b="1" dirty="0" smtClean="0"/>
              <a:t>NOT:</a:t>
            </a:r>
            <a:r>
              <a:rPr lang="tr-TR" sz="1600" dirty="0" smtClean="0"/>
              <a:t> Anaokulu+4+4+4’e göre düzenlendi. Anaokulu 4-6 yaş gibi, ilkokul 1; 6-7 yaş gibi, ortaokul 1; 10-11 yaş gibi; lise 1; 14-15 yaş gibi öngörüldü. </a:t>
            </a:r>
            <a:r>
              <a:rPr lang="tr-TR" dirty="0" smtClean="0"/>
              <a:t/>
            </a:r>
            <a:br>
              <a:rPr lang="tr-TR" dirty="0" smtClean="0"/>
            </a:br>
            <a:endParaRPr lang="tr-TR" dirty="0"/>
          </a:p>
        </p:txBody>
      </p:sp>
      <p:graphicFrame>
        <p:nvGraphicFramePr>
          <p:cNvPr id="4" name="3 Tablo"/>
          <p:cNvGraphicFramePr>
            <a:graphicFrameLocks noGrp="1"/>
          </p:cNvGraphicFramePr>
          <p:nvPr/>
        </p:nvGraphicFramePr>
        <p:xfrm>
          <a:off x="179514" y="1340767"/>
          <a:ext cx="8784973" cy="3529410"/>
        </p:xfrm>
        <a:graphic>
          <a:graphicData uri="http://schemas.openxmlformats.org/drawingml/2006/table">
            <a:tbl>
              <a:tblPr/>
              <a:tblGrid>
                <a:gridCol w="1116731"/>
                <a:gridCol w="755475"/>
                <a:gridCol w="513539"/>
                <a:gridCol w="578998"/>
                <a:gridCol w="578998"/>
                <a:gridCol w="578998"/>
                <a:gridCol w="578998"/>
                <a:gridCol w="578998"/>
                <a:gridCol w="578998"/>
                <a:gridCol w="579616"/>
                <a:gridCol w="586406"/>
                <a:gridCol w="586406"/>
                <a:gridCol w="586406"/>
                <a:gridCol w="586406"/>
              </a:tblGrid>
              <a:tr h="262315">
                <a:tc rowSpan="2">
                  <a:txBody>
                    <a:bodyPr/>
                    <a:lstStyle/>
                    <a:p>
                      <a:pP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1050" dirty="0">
                          <a:latin typeface="Calibri"/>
                          <a:ea typeface="Calibri"/>
                          <a:cs typeface="Times New Roman"/>
                        </a:rPr>
                        <a:t>ANAOKULU</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tr-TR" sz="1050" dirty="0">
                          <a:latin typeface="Calibri"/>
                          <a:ea typeface="Calibri"/>
                          <a:cs typeface="Times New Roman"/>
                        </a:rPr>
                        <a:t>İLKOKUL</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a:lnSpc>
                          <a:spcPct val="115000"/>
                        </a:lnSpc>
                        <a:spcAft>
                          <a:spcPts val="0"/>
                        </a:spcAft>
                      </a:pPr>
                      <a:r>
                        <a:rPr lang="tr-TR" sz="1100">
                          <a:latin typeface="Calibri"/>
                          <a:ea typeface="Calibri"/>
                          <a:cs typeface="Times New Roman"/>
                        </a:rPr>
                        <a:t>ORTAOKUL</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a:lnSpc>
                          <a:spcPct val="115000"/>
                        </a:lnSpc>
                        <a:spcAft>
                          <a:spcPts val="0"/>
                        </a:spcAft>
                      </a:pPr>
                      <a:r>
                        <a:rPr lang="tr-TR" sz="1100">
                          <a:latin typeface="Calibri"/>
                          <a:ea typeface="Calibri"/>
                          <a:cs typeface="Times New Roman"/>
                        </a:rPr>
                        <a:t>LİSE</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262315">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100" dirty="0">
                          <a:latin typeface="Calibri"/>
                          <a:ea typeface="Calibri"/>
                          <a:cs typeface="Times New Roman"/>
                        </a:rPr>
                        <a:t>1.SINIF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latin typeface="Calibri"/>
                          <a:ea typeface="Calibri"/>
                          <a:cs typeface="Times New Roman"/>
                        </a:rPr>
                        <a:t>2.SINIF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3.SINIF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4.SINIF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latin typeface="Calibri"/>
                          <a:ea typeface="Calibri"/>
                          <a:cs typeface="Times New Roman"/>
                        </a:rPr>
                        <a:t>5.SINIF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6.SINIF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7.SINIF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8.SINIF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9.SINIF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10.SINIF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11.SINIF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smtClean="0">
                          <a:latin typeface="Calibri"/>
                          <a:ea typeface="Calibri"/>
                          <a:cs typeface="Times New Roman"/>
                        </a:rPr>
                        <a:t>12.SINIF</a:t>
                      </a:r>
                      <a:endParaRPr lang="tr-TR" sz="11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0">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tr-TR" sz="1100" dirty="0" smtClean="0">
                          <a:latin typeface="+mn-lt"/>
                          <a:ea typeface="Calibri"/>
                          <a:cs typeface="Times New Roman"/>
                        </a:rPr>
                        <a:t> OKULA KAYIT MUAYENESİ</a:t>
                      </a:r>
                    </a:p>
                    <a:p>
                      <a:pPr>
                        <a:lnSpc>
                          <a:spcPct val="115000"/>
                        </a:lnSpc>
                        <a:spcAft>
                          <a:spcPts val="0"/>
                        </a:spcAft>
                      </a:pPr>
                      <a:endParaRPr lang="tr-TR" sz="11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532">
                <a:tc>
                  <a:txBody>
                    <a:bodyPr/>
                    <a:lstStyle/>
                    <a:p>
                      <a:pPr>
                        <a:lnSpc>
                          <a:spcPct val="115000"/>
                        </a:lnSpc>
                        <a:spcAft>
                          <a:spcPts val="0"/>
                        </a:spcAft>
                      </a:pPr>
                      <a:r>
                        <a:rPr lang="tr-TR" sz="1100" dirty="0">
                          <a:latin typeface="Calibri"/>
                          <a:ea typeface="Calibri"/>
                          <a:cs typeface="Times New Roman"/>
                        </a:rPr>
                        <a:t>FİZİKSEL BÜYÜME VE GELİŞME ( BOY, AĞIRLIK)</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0">
                <a:tc>
                  <a:txBody>
                    <a:bodyPr/>
                    <a:lstStyle/>
                    <a:p>
                      <a:pPr>
                        <a:lnSpc>
                          <a:spcPct val="115000"/>
                        </a:lnSpc>
                        <a:spcAft>
                          <a:spcPts val="0"/>
                        </a:spcAft>
                      </a:pPr>
                      <a:r>
                        <a:rPr lang="tr-TR" sz="1100">
                          <a:latin typeface="Calibri"/>
                          <a:ea typeface="Calibri"/>
                          <a:cs typeface="Times New Roman"/>
                        </a:rPr>
                        <a:t>GÖRME TARAMASI</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0">
                <a:tc>
                  <a:txBody>
                    <a:bodyPr/>
                    <a:lstStyle/>
                    <a:p>
                      <a:pPr>
                        <a:lnSpc>
                          <a:spcPct val="115000"/>
                        </a:lnSpc>
                        <a:spcAft>
                          <a:spcPts val="0"/>
                        </a:spcAft>
                      </a:pPr>
                      <a:r>
                        <a:rPr lang="tr-TR" sz="1100" dirty="0">
                          <a:latin typeface="Calibri"/>
                          <a:ea typeface="Calibri"/>
                          <a:cs typeface="Times New Roman"/>
                        </a:rPr>
                        <a:t>HİPERTANSİYON TARAMASI</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0">
                <a:tc>
                  <a:txBody>
                    <a:bodyPr/>
                    <a:lstStyle/>
                    <a:p>
                      <a:pPr>
                        <a:lnSpc>
                          <a:spcPct val="115000"/>
                        </a:lnSpc>
                        <a:spcAft>
                          <a:spcPts val="0"/>
                        </a:spcAft>
                      </a:pPr>
                      <a:r>
                        <a:rPr lang="tr-TR" sz="1100" dirty="0" smtClean="0">
                          <a:latin typeface="Calibri"/>
                          <a:ea typeface="Calibri"/>
                          <a:cs typeface="Times New Roman"/>
                        </a:rPr>
                        <a:t>AĞIZ VE DİŞ TARAMASI</a:t>
                      </a:r>
                      <a:endParaRPr lang="tr-TR" sz="11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smtClean="0">
                          <a:latin typeface="Calibri"/>
                          <a:ea typeface="Calibri"/>
                          <a:cs typeface="Times New Roman"/>
                        </a:rPr>
                        <a:t>X</a:t>
                      </a: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200" dirty="0" smtClean="0">
                          <a:latin typeface="+mn-lt"/>
                          <a:ea typeface="Calibri"/>
                          <a:cs typeface="Times New Roman"/>
                        </a:rPr>
                        <a:t>X</a:t>
                      </a:r>
                    </a:p>
                    <a:p>
                      <a:pPr algn="ctr">
                        <a:lnSpc>
                          <a:spcPct val="115000"/>
                        </a:lnSpc>
                        <a:spcAft>
                          <a:spcPts val="0"/>
                        </a:spcAft>
                      </a:pPr>
                      <a:endParaRPr lang="tr-TR" sz="1200" dirty="0">
                        <a:solidFill>
                          <a:schemeClr val="tx1"/>
                        </a:solidFill>
                        <a:highlight>
                          <a:srgbClr val="00FF00"/>
                        </a:highlight>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200" dirty="0" smtClean="0">
                          <a:latin typeface="+mn-lt"/>
                          <a:ea typeface="Calibri"/>
                          <a:cs typeface="Times New Roman"/>
                        </a:rPr>
                        <a:t>X</a:t>
                      </a:r>
                    </a:p>
                    <a:p>
                      <a:pPr algn="ctr">
                        <a:lnSpc>
                          <a:spcPct val="115000"/>
                        </a:lnSpc>
                        <a:spcAft>
                          <a:spcPts val="0"/>
                        </a:spcAft>
                      </a:pPr>
                      <a:endParaRPr lang="tr-TR" sz="1200" dirty="0">
                        <a:solidFill>
                          <a:schemeClr val="tx1"/>
                        </a:solidFill>
                        <a:highlight>
                          <a:srgbClr val="00FF00"/>
                        </a:highlight>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200" dirty="0" smtClean="0">
                          <a:latin typeface="+mn-lt"/>
                          <a:ea typeface="Calibri"/>
                          <a:cs typeface="Times New Roman"/>
                        </a:rPr>
                        <a:t>X</a:t>
                      </a:r>
                    </a:p>
                    <a:p>
                      <a:pPr algn="ctr">
                        <a:lnSpc>
                          <a:spcPct val="115000"/>
                        </a:lnSpc>
                        <a:spcAft>
                          <a:spcPts val="0"/>
                        </a:spcAft>
                      </a:pPr>
                      <a:endParaRPr lang="tr-TR" sz="1200" dirty="0">
                        <a:solidFill>
                          <a:schemeClr val="tx1"/>
                        </a:solidFill>
                        <a:highlight>
                          <a:srgbClr val="00FF00"/>
                        </a:highlight>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Metin kutusu"/>
          <p:cNvSpPr txBox="1"/>
          <p:nvPr/>
        </p:nvSpPr>
        <p:spPr>
          <a:xfrm>
            <a:off x="1907704" y="620688"/>
            <a:ext cx="5423216" cy="461665"/>
          </a:xfrm>
          <a:prstGeom prst="rect">
            <a:avLst/>
          </a:prstGeom>
          <a:noFill/>
        </p:spPr>
        <p:txBody>
          <a:bodyPr wrap="none" rtlCol="0">
            <a:spAutoFit/>
          </a:bodyPr>
          <a:lstStyle/>
          <a:p>
            <a:r>
              <a:rPr lang="tr-TR" sz="2400" b="1" dirty="0" smtClean="0"/>
              <a:t>Tarama ve İzlem Periyodu- Burdur Örneği</a:t>
            </a:r>
            <a:endParaRPr lang="tr-TR"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nvGraphicFramePr>
        <p:xfrm>
          <a:off x="179513" y="1556790"/>
          <a:ext cx="8784974" cy="3528392"/>
        </p:xfrm>
        <a:graphic>
          <a:graphicData uri="http://schemas.openxmlformats.org/drawingml/2006/table">
            <a:tbl>
              <a:tblPr/>
              <a:tblGrid>
                <a:gridCol w="1035779"/>
                <a:gridCol w="770969"/>
                <a:gridCol w="578998"/>
                <a:gridCol w="578998"/>
                <a:gridCol w="578998"/>
                <a:gridCol w="578998"/>
                <a:gridCol w="578998"/>
                <a:gridCol w="578998"/>
                <a:gridCol w="578998"/>
                <a:gridCol w="579616"/>
                <a:gridCol w="586406"/>
                <a:gridCol w="586406"/>
                <a:gridCol w="586406"/>
                <a:gridCol w="586406"/>
              </a:tblGrid>
              <a:tr h="504056">
                <a:tc rowSpan="2">
                  <a:txBody>
                    <a:bodyPr/>
                    <a:lstStyle/>
                    <a:p>
                      <a:pP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1100" dirty="0">
                          <a:latin typeface="Calibri"/>
                          <a:ea typeface="Calibri"/>
                          <a:cs typeface="Times New Roman"/>
                        </a:rPr>
                        <a:t>ANAOKULU</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tr-TR" sz="1100" dirty="0">
                          <a:latin typeface="Calibri"/>
                          <a:ea typeface="Calibri"/>
                          <a:cs typeface="Times New Roman"/>
                        </a:rPr>
                        <a:t>İLKOKUL</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a:lnSpc>
                          <a:spcPct val="115000"/>
                        </a:lnSpc>
                        <a:spcAft>
                          <a:spcPts val="0"/>
                        </a:spcAft>
                      </a:pPr>
                      <a:r>
                        <a:rPr lang="tr-TR" sz="1100">
                          <a:latin typeface="Calibri"/>
                          <a:ea typeface="Calibri"/>
                          <a:cs typeface="Times New Roman"/>
                        </a:rPr>
                        <a:t>ORTAOKUL</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ctr">
                        <a:lnSpc>
                          <a:spcPct val="115000"/>
                        </a:lnSpc>
                        <a:spcAft>
                          <a:spcPts val="0"/>
                        </a:spcAft>
                      </a:pPr>
                      <a:r>
                        <a:rPr lang="tr-TR" sz="1100">
                          <a:latin typeface="Calibri"/>
                          <a:ea typeface="Calibri"/>
                          <a:cs typeface="Times New Roman"/>
                        </a:rPr>
                        <a:t>LİSE</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504056">
                <a:tc vMerge="1">
                  <a:txBody>
                    <a:bodyPr/>
                    <a:lstStyle/>
                    <a:p>
                      <a:endParaRPr lang="tr-TR"/>
                    </a:p>
                  </a:txBody>
                  <a:tcPr/>
                </a:tc>
                <a:tc vMerge="1">
                  <a:txBody>
                    <a:bodyPr/>
                    <a:lstStyle/>
                    <a:p>
                      <a:endParaRPr lang="tr-TR"/>
                    </a:p>
                  </a:txBody>
                  <a:tcPr/>
                </a:tc>
                <a:tc>
                  <a:txBody>
                    <a:bodyPr/>
                    <a:lstStyle/>
                    <a:p>
                      <a:pPr>
                        <a:lnSpc>
                          <a:spcPct val="115000"/>
                        </a:lnSpc>
                        <a:spcAft>
                          <a:spcPts val="0"/>
                        </a:spcAft>
                      </a:pPr>
                      <a:r>
                        <a:rPr lang="tr-TR" sz="1100">
                          <a:latin typeface="Calibri"/>
                          <a:ea typeface="Calibri"/>
                          <a:cs typeface="Times New Roman"/>
                        </a:rPr>
                        <a:t>1.SINIF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latin typeface="Calibri"/>
                          <a:ea typeface="Calibri"/>
                          <a:cs typeface="Times New Roman"/>
                        </a:rPr>
                        <a:t>2.SINIF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latin typeface="Calibri"/>
                          <a:ea typeface="Calibri"/>
                          <a:cs typeface="Times New Roman"/>
                        </a:rPr>
                        <a:t>3.SINIF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4.SINIF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5.SINIF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6.SINIF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7.SINIF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8.SINIF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9.SINIF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10.SINIF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a:latin typeface="Calibri"/>
                          <a:ea typeface="Calibri"/>
                          <a:cs typeface="Times New Roman"/>
                        </a:rPr>
                        <a:t>11.SINIF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100" dirty="0">
                          <a:latin typeface="Calibri"/>
                          <a:ea typeface="Calibri"/>
                          <a:cs typeface="Times New Roman"/>
                        </a:rPr>
                        <a:t>12.SINIF</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nSpc>
                          <a:spcPct val="115000"/>
                        </a:lnSpc>
                        <a:spcAft>
                          <a:spcPts val="0"/>
                        </a:spcAft>
                      </a:pPr>
                      <a:r>
                        <a:rPr lang="tr-TR" sz="1200">
                          <a:latin typeface="Calibri"/>
                          <a:ea typeface="Calibri"/>
                          <a:cs typeface="Times New Roman"/>
                        </a:rPr>
                        <a:t>DİYABET </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nSpc>
                          <a:spcPct val="115000"/>
                        </a:lnSpc>
                        <a:spcAft>
                          <a:spcPts val="0"/>
                        </a:spcAft>
                      </a:pPr>
                      <a:r>
                        <a:rPr lang="tr-TR" sz="1200">
                          <a:latin typeface="Calibri"/>
                          <a:ea typeface="Calibri"/>
                          <a:cs typeface="Times New Roman"/>
                        </a:rPr>
                        <a:t>HİPERLİPİDEMİ</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nSpc>
                          <a:spcPct val="115000"/>
                        </a:lnSpc>
                        <a:spcAft>
                          <a:spcPts val="0"/>
                        </a:spcAft>
                      </a:pPr>
                      <a:r>
                        <a:rPr lang="tr-TR" sz="1200">
                          <a:latin typeface="Calibri"/>
                          <a:ea typeface="Calibri"/>
                          <a:cs typeface="Times New Roman"/>
                        </a:rPr>
                        <a:t>İDRAR ANALİZİ</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nSpc>
                          <a:spcPct val="115000"/>
                        </a:lnSpc>
                        <a:spcAft>
                          <a:spcPts val="0"/>
                        </a:spcAft>
                      </a:pPr>
                      <a:r>
                        <a:rPr lang="tr-TR" sz="1200">
                          <a:latin typeface="Calibri"/>
                          <a:ea typeface="Calibri"/>
                          <a:cs typeface="Times New Roman"/>
                        </a:rPr>
                        <a:t>ANEMİ</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dirty="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nSpc>
                          <a:spcPct val="115000"/>
                        </a:lnSpc>
                        <a:spcAft>
                          <a:spcPts val="0"/>
                        </a:spcAft>
                      </a:pPr>
                      <a:r>
                        <a:rPr lang="tr-TR" sz="1200">
                          <a:latin typeface="Calibri"/>
                          <a:ea typeface="Calibri"/>
                          <a:cs typeface="Times New Roman"/>
                        </a:rPr>
                        <a:t>TİROİD</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latin typeface="Calibri"/>
                          <a:ea typeface="Calibri"/>
                          <a:cs typeface="Times New Roman"/>
                        </a:rPr>
                        <a:t>X</a:t>
                      </a: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highlight>
                          <a:srgbClr val="00FF00"/>
                        </a:highlight>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highlight>
                          <a:srgbClr val="00FF00"/>
                        </a:highlight>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a:highlight>
                          <a:srgbClr val="00FF00"/>
                        </a:highlight>
                        <a:latin typeface="Calibri"/>
                        <a:ea typeface="Calibri"/>
                        <a:cs typeface="Times New Roman"/>
                      </a:endParaRPr>
                    </a:p>
                  </a:txBody>
                  <a:tcPr marL="46260" marR="462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Metin kutusu"/>
          <p:cNvSpPr txBox="1"/>
          <p:nvPr/>
        </p:nvSpPr>
        <p:spPr>
          <a:xfrm>
            <a:off x="2195736" y="692696"/>
            <a:ext cx="5354286" cy="461665"/>
          </a:xfrm>
          <a:prstGeom prst="rect">
            <a:avLst/>
          </a:prstGeom>
          <a:noFill/>
        </p:spPr>
        <p:txBody>
          <a:bodyPr wrap="none" rtlCol="0">
            <a:spAutoFit/>
          </a:bodyPr>
          <a:lstStyle/>
          <a:p>
            <a:r>
              <a:rPr lang="tr-TR" sz="2400" b="1" dirty="0" smtClean="0"/>
              <a:t>Tarama ve İzlem Periyodu-Burdur Örneği</a:t>
            </a:r>
            <a:endParaRPr lang="tr-TR"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rmAutofit/>
          </a:bodyPr>
          <a:lstStyle/>
          <a:p>
            <a:r>
              <a:rPr lang="tr-TR" sz="3200" b="1" dirty="0" smtClean="0"/>
              <a:t>Okul Sağlığı Web Uygulaması(3)</a:t>
            </a:r>
            <a:endParaRPr lang="tr-TR" sz="3200" b="1" dirty="0"/>
          </a:p>
        </p:txBody>
      </p:sp>
      <p:pic>
        <p:nvPicPr>
          <p:cNvPr id="4" name="Picture 2" descr="C:\Users\Exper\Desktop\2iş.png"/>
          <p:cNvPicPr>
            <a:picLocks noChangeAspect="1" noChangeArrowheads="1"/>
          </p:cNvPicPr>
          <p:nvPr/>
        </p:nvPicPr>
        <p:blipFill>
          <a:blip r:embed="rId2" cstate="print"/>
          <a:srcRect/>
          <a:stretch>
            <a:fillRect/>
          </a:stretch>
        </p:blipFill>
        <p:spPr bwMode="auto">
          <a:xfrm>
            <a:off x="0" y="1268760"/>
            <a:ext cx="9144000" cy="558924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332656"/>
            <a:ext cx="9144000" cy="6242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0" y="620688"/>
            <a:ext cx="9144000" cy="578834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0" y="332656"/>
            <a:ext cx="9144000" cy="63036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cstate="print"/>
          <a:srcRect/>
          <a:stretch>
            <a:fillRect/>
          </a:stretch>
        </p:blipFill>
        <p:spPr bwMode="auto">
          <a:xfrm>
            <a:off x="0" y="548680"/>
            <a:ext cx="9144000" cy="5918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Veli Bilgilendirme</a:t>
            </a:r>
            <a:endParaRPr lang="tr-TR" sz="2400" dirty="0"/>
          </a:p>
        </p:txBody>
      </p:sp>
      <p:sp>
        <p:nvSpPr>
          <p:cNvPr id="4" name="3 İçerik Yer Tutucusu"/>
          <p:cNvSpPr>
            <a:spLocks noGrp="1"/>
          </p:cNvSpPr>
          <p:nvPr>
            <p:ph idx="1"/>
          </p:nvPr>
        </p:nvSpPr>
        <p:spPr/>
        <p:txBody>
          <a:bodyPr>
            <a:normAutofit fontScale="92500" lnSpcReduction="10000"/>
          </a:bodyPr>
          <a:lstStyle/>
          <a:p>
            <a:pPr>
              <a:buNone/>
            </a:pPr>
            <a:r>
              <a:rPr lang="tr-TR" b="1" dirty="0" smtClean="0"/>
              <a:t>	 Sayın Veli,</a:t>
            </a:r>
            <a:endParaRPr lang="tr-TR" dirty="0" smtClean="0"/>
          </a:p>
          <a:p>
            <a:pPr>
              <a:buNone/>
            </a:pPr>
            <a:r>
              <a:rPr lang="tr-TR" b="1" dirty="0" smtClean="0"/>
              <a:t>	OKUL SAĞLIĞI UYGULAMALARI kapsamında yaptığımız ……………….............. izlemi / taraması sonucunda çocuğunuzda……………………………………………………………………………. tespit edilmiş olup, ileri tetkik ve tedavisi için en kısa sürede Aile Hekiminize / Hastanelerin ………………………………………..…………polikliniğine başvurmanız rica olunur.</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pPr>
              <a:buNone/>
            </a:pPr>
            <a:r>
              <a:rPr lang="tr-TR" b="1" dirty="0" smtClean="0"/>
              <a:t>	Sayın Veli,</a:t>
            </a:r>
            <a:endParaRPr lang="tr-TR" dirty="0" smtClean="0"/>
          </a:p>
          <a:p>
            <a:pPr>
              <a:buNone/>
            </a:pPr>
            <a:r>
              <a:rPr lang="tr-TR" b="1" dirty="0" smtClean="0"/>
              <a:t>	OKUL SAĞLIĞI UYGULAMALARI kapsamında yaptığımız ağız ve diş taraması sonucunda çocuğunuzda…………………………………………………………………………………. tespit edilmiş olup, ileri tetkik ve tedavisi için en kısa sürede hastanelerin diş polikliniklerine ya da Burdur Ağız ve Diş Sağlığı Merkezimize başvurmanız rica olunur.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buNone/>
            </a:pPr>
            <a:r>
              <a:rPr lang="tr-TR" b="1" dirty="0" smtClean="0"/>
              <a:t>	Sayın Veli,</a:t>
            </a:r>
            <a:endParaRPr lang="tr-TR" dirty="0" smtClean="0"/>
          </a:p>
          <a:p>
            <a:pPr algn="just">
              <a:buNone/>
            </a:pPr>
            <a:r>
              <a:rPr lang="tr-TR" dirty="0" smtClean="0"/>
              <a:t>	OKUL SAĞLIĞI UYGULAMALARI kapsamında yapılması gerekli olan ilkokul 1.sınıf, ortaokul 1.sınıf ve lise 1.sınıf öğrencilerinin “Okula Giriş Muayenesi”nin, ayrıca kansızlık, şeker, </a:t>
            </a:r>
            <a:r>
              <a:rPr lang="tr-TR" dirty="0" err="1" smtClean="0"/>
              <a:t>tiroid</a:t>
            </a:r>
            <a:r>
              <a:rPr lang="tr-TR" dirty="0" smtClean="0"/>
              <a:t>, kolesterol ve idrar taramalarının yapılabilmesi için çocuğunuzla birlikte en kısa sürede Aile Hekiminize başvurmanız rica olunur.</a:t>
            </a:r>
          </a:p>
          <a:p>
            <a:pPr>
              <a:buNone/>
            </a:pPr>
            <a:r>
              <a:rPr lang="tr-TR" b="1" dirty="0" smtClean="0"/>
              <a:t>					</a:t>
            </a:r>
            <a:r>
              <a:rPr lang="tr-TR" sz="2400" b="1" dirty="0" smtClean="0"/>
              <a:t>Burdur Halk Sağlığı Müdürlüğü</a:t>
            </a:r>
            <a:endParaRPr lang="tr-T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SUNU İÇERİĞİ</a:t>
            </a:r>
            <a:endParaRPr lang="tr-TR" dirty="0"/>
          </a:p>
        </p:txBody>
      </p:sp>
      <p:sp>
        <p:nvSpPr>
          <p:cNvPr id="3" name="2 İçerik Yer Tutucusu"/>
          <p:cNvSpPr>
            <a:spLocks noGrp="1"/>
          </p:cNvSpPr>
          <p:nvPr>
            <p:ph idx="1"/>
          </p:nvPr>
        </p:nvSpPr>
        <p:spPr/>
        <p:txBody>
          <a:bodyPr>
            <a:normAutofit lnSpcReduction="10000"/>
          </a:bodyPr>
          <a:lstStyle/>
          <a:p>
            <a:r>
              <a:rPr lang="tr-TR" dirty="0" smtClean="0"/>
              <a:t>Okul Sağlığı nedir?</a:t>
            </a:r>
          </a:p>
          <a:p>
            <a:r>
              <a:rPr lang="tr-TR" dirty="0" smtClean="0"/>
              <a:t>Mevzuat</a:t>
            </a:r>
          </a:p>
          <a:p>
            <a:r>
              <a:rPr lang="tr-TR" dirty="0" smtClean="0"/>
              <a:t>Okul Sağlığı Bileşenleri</a:t>
            </a:r>
          </a:p>
          <a:p>
            <a:r>
              <a:rPr lang="tr-TR" dirty="0" smtClean="0"/>
              <a:t>Okul Sağlığı Web Uygulaması</a:t>
            </a:r>
          </a:p>
          <a:p>
            <a:r>
              <a:rPr lang="tr-TR" dirty="0" smtClean="0"/>
              <a:t>Hazırlıklar</a:t>
            </a:r>
          </a:p>
          <a:p>
            <a:r>
              <a:rPr lang="tr-TR" dirty="0" smtClean="0"/>
              <a:t>2013-2014 Güz Döneminde yapılanlar</a:t>
            </a:r>
          </a:p>
          <a:p>
            <a:r>
              <a:rPr lang="tr-TR" dirty="0" smtClean="0"/>
              <a:t>Planlananlar</a:t>
            </a:r>
          </a:p>
          <a:p>
            <a:r>
              <a:rPr lang="tr-TR" dirty="0" smtClean="0"/>
              <a:t>Öneriler</a:t>
            </a:r>
          </a:p>
          <a:p>
            <a:endParaRPr lang="tr-TR" dirty="0" smtClean="0"/>
          </a:p>
          <a:p>
            <a:endParaRPr lang="tr-TR" dirty="0"/>
          </a:p>
        </p:txBody>
      </p:sp>
      <p:pic>
        <p:nvPicPr>
          <p:cNvPr id="18434" name="Picture 2" descr="http://www.kimpsikoloji.com/wp-content/uploads/2010/04/Metropolitan-Okul-Olgunlu%C4%9Fu-Testi.jpg"/>
          <p:cNvPicPr>
            <a:picLocks noChangeAspect="1" noChangeArrowheads="1"/>
          </p:cNvPicPr>
          <p:nvPr/>
        </p:nvPicPr>
        <p:blipFill>
          <a:blip r:embed="rId2" cstate="print"/>
          <a:srcRect/>
          <a:stretch>
            <a:fillRect/>
          </a:stretch>
        </p:blipFill>
        <p:spPr bwMode="auto">
          <a:xfrm>
            <a:off x="7020272" y="188640"/>
            <a:ext cx="1929317" cy="151216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buNone/>
            </a:pPr>
            <a:r>
              <a:rPr lang="tr-TR" b="1" dirty="0" smtClean="0"/>
              <a:t>	Sayın Veli</a:t>
            </a:r>
            <a:endParaRPr lang="tr-TR" dirty="0" smtClean="0"/>
          </a:p>
          <a:p>
            <a:pPr algn="just">
              <a:buNone/>
            </a:pPr>
            <a:r>
              <a:rPr lang="tr-TR" i="1" dirty="0" smtClean="0"/>
              <a:t>	Flor;</a:t>
            </a:r>
            <a:r>
              <a:rPr lang="tr-TR" dirty="0" smtClean="0"/>
              <a:t> diş minesini asitlere karşı koruyarak dişlerin çürümesini önleyen ayrıca dişin oluşumu sırasında yapısına girerek dayanıklılığını arttıran bir elementtir. İlimizdeki su kaynakları Flor açısından fakirdir, dolayısı ile dişlere flor uygulaması fayda sağlayacaktır. Koruyucu Ağız ve Diş Sağlığı Uygulamaları kapsamında 5.sınıf öğrencilerine güz ve bahar döneminde toplam 2 kez dişlere Flor uygulanması gerekmektedir. Yapılacak uygulamanın herhangi bir zararı bulunmamaktadır. Çocuğunuzu Burdur Ağız ve Diş Sağlığı Merkezine ya da hastanelerin diş polikliniklerine götürüp, Flor uygulaması yaptırabilirsiniz.</a:t>
            </a:r>
          </a:p>
          <a:p>
            <a:pPr algn="just">
              <a:buNone/>
            </a:pPr>
            <a:r>
              <a:rPr lang="tr-TR" b="1" dirty="0" smtClean="0"/>
              <a:t>					Burdur Halk Sağlığı Müdürlüğü</a:t>
            </a:r>
            <a:endParaRPr lang="tr-TR" dirty="0" smtClean="0"/>
          </a:p>
          <a:p>
            <a:pPr algn="just">
              <a:buNone/>
            </a:pPr>
            <a:r>
              <a:rPr lang="tr-TR" i="1" dirty="0" smtClean="0"/>
              <a:t>	Lütfen, dişlerimizi günde 2-3 kez fırçalayarak çocuklarımıza örnek olalım.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algn="just">
              <a:buNone/>
            </a:pPr>
            <a:r>
              <a:rPr lang="tr-TR" dirty="0" smtClean="0"/>
              <a:t>	İl Milli Eğitim Müdürlüğü ile Burdur Halk Sağlığı Müdürlüğü arasında yürütülen “Okul Sağlığı” çalışmaları kapsamında ortaokul  5. Sınıf öğrencilere diş çürümelerini önlemeye yönelik flor uygulaması  yapılacaktır.</a:t>
            </a:r>
          </a:p>
          <a:p>
            <a:pPr algn="just">
              <a:buNone/>
            </a:pPr>
            <a:r>
              <a:rPr lang="tr-TR" dirty="0" smtClean="0"/>
              <a:t>	Uygulama Burdur Ağız ve Diş Sağlığı Merkezinde doktor kontrolünde 20-21 Ocak 2014 tarihlerinde uygulanacaktır. Öğrencilerimiz okul servislerimizle okul idarecileri ve öğretmenleri gözetiminde Ağız ve Diş Sağlığı Merkezine götürülecektir.</a:t>
            </a:r>
          </a:p>
          <a:p>
            <a:pPr algn="just">
              <a:buNone/>
            </a:pPr>
            <a:r>
              <a:rPr lang="tr-TR" dirty="0" smtClean="0"/>
              <a:t>	</a:t>
            </a:r>
          </a:p>
          <a:p>
            <a:pPr algn="just">
              <a:buNone/>
            </a:pPr>
            <a:r>
              <a:rPr lang="tr-TR" dirty="0" smtClean="0"/>
              <a:t>	Oğlum/kızım, ………………..sınıfı, ………………..</a:t>
            </a:r>
            <a:r>
              <a:rPr lang="tr-TR" dirty="0" err="1" smtClean="0"/>
              <a:t>nolu</a:t>
            </a:r>
            <a:r>
              <a:rPr lang="tr-TR" dirty="0" smtClean="0"/>
              <a:t> ………………………………………………………………….’</a:t>
            </a:r>
            <a:r>
              <a:rPr lang="tr-TR" dirty="0" err="1" smtClean="0"/>
              <a:t>ın</a:t>
            </a:r>
            <a:endParaRPr lang="tr-TR" dirty="0" smtClean="0"/>
          </a:p>
          <a:p>
            <a:pPr algn="just">
              <a:buNone/>
            </a:pPr>
            <a:r>
              <a:rPr lang="tr-TR" dirty="0" smtClean="0"/>
              <a:t>	flor uygulamasına,</a:t>
            </a:r>
          </a:p>
          <a:p>
            <a:pPr algn="just">
              <a:buNone/>
            </a:pPr>
            <a:r>
              <a:rPr lang="tr-TR" dirty="0" smtClean="0"/>
              <a:t>	                   izin veriyorum	 izin vermiyorum</a:t>
            </a:r>
          </a:p>
          <a:p>
            <a:pPr algn="just">
              <a:buNone/>
            </a:pPr>
            <a:r>
              <a:rPr lang="tr-TR" dirty="0" smtClean="0"/>
              <a:t>	                                                                                                                                    …../……/2014</a:t>
            </a:r>
          </a:p>
          <a:p>
            <a:pPr algn="just">
              <a:buNone/>
            </a:pPr>
            <a:r>
              <a:rPr lang="tr-TR" dirty="0" smtClean="0"/>
              <a:t>	                                                                                                                     Veli Adı Soyadı</a:t>
            </a:r>
          </a:p>
          <a:p>
            <a:pPr>
              <a:buNone/>
            </a:pPr>
            <a:r>
              <a:rPr lang="tr-TR" dirty="0" smtClean="0"/>
              <a:t>									  imza</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a:bodyPr>
          <a:lstStyle/>
          <a:p>
            <a:r>
              <a:rPr lang="tr-TR" sz="2400" b="1" dirty="0" smtClean="0"/>
              <a:t>Okul Sağlığı Ekibi (örnek)</a:t>
            </a:r>
            <a:endParaRPr lang="tr-TR" sz="2400" b="1" dirty="0"/>
          </a:p>
        </p:txBody>
      </p:sp>
      <p:sp>
        <p:nvSpPr>
          <p:cNvPr id="3" name="2 İçerik Yer Tutucusu"/>
          <p:cNvSpPr>
            <a:spLocks noGrp="1"/>
          </p:cNvSpPr>
          <p:nvPr>
            <p:ph idx="1"/>
          </p:nvPr>
        </p:nvSpPr>
        <p:spPr>
          <a:xfrm>
            <a:off x="251520" y="908720"/>
            <a:ext cx="8892480" cy="5949280"/>
          </a:xfrm>
        </p:spPr>
        <p:txBody>
          <a:bodyPr>
            <a:normAutofit fontScale="40000" lnSpcReduction="20000"/>
          </a:bodyPr>
          <a:lstStyle/>
          <a:p>
            <a:pPr lvl="0"/>
            <a:r>
              <a:rPr lang="tr-TR" dirty="0" smtClean="0"/>
              <a:t>Okul </a:t>
            </a:r>
            <a:r>
              <a:rPr lang="tr-TR" dirty="0"/>
              <a:t>Aile Birliği Başkanı / Üye:………………………………………...</a:t>
            </a:r>
          </a:p>
          <a:p>
            <a:pPr>
              <a:buNone/>
            </a:pPr>
            <a:r>
              <a:rPr lang="tr-TR" dirty="0"/>
              <a:t> </a:t>
            </a:r>
          </a:p>
          <a:p>
            <a:pPr lvl="0"/>
            <a:r>
              <a:rPr lang="tr-TR" dirty="0"/>
              <a:t>Hekim(TSM Hekimi): ………………………….…..…………………....</a:t>
            </a:r>
          </a:p>
          <a:p>
            <a:pPr>
              <a:buNone/>
            </a:pPr>
            <a:r>
              <a:rPr lang="tr-TR" dirty="0"/>
              <a:t> </a:t>
            </a:r>
          </a:p>
          <a:p>
            <a:pPr lvl="0"/>
            <a:r>
              <a:rPr lang="tr-TR" dirty="0"/>
              <a:t>Müdür/Müdür Yardımcısı: ………………………………………………..</a:t>
            </a:r>
          </a:p>
          <a:p>
            <a:pPr>
              <a:buNone/>
            </a:pPr>
            <a:r>
              <a:rPr lang="tr-TR" dirty="0"/>
              <a:t> </a:t>
            </a:r>
          </a:p>
          <a:p>
            <a:pPr lvl="0"/>
            <a:r>
              <a:rPr lang="tr-TR" dirty="0"/>
              <a:t>Okul Sağlığı Hemşiresi: ………………………………………………….</a:t>
            </a:r>
          </a:p>
          <a:p>
            <a:pPr>
              <a:buNone/>
            </a:pPr>
            <a:endParaRPr lang="tr-TR" dirty="0"/>
          </a:p>
          <a:p>
            <a:pPr lvl="0"/>
            <a:r>
              <a:rPr lang="tr-TR" dirty="0"/>
              <a:t>Öğretmen: ………………………………………………………………..</a:t>
            </a:r>
          </a:p>
          <a:p>
            <a:pPr>
              <a:buNone/>
            </a:pPr>
            <a:r>
              <a:rPr lang="tr-TR" dirty="0"/>
              <a:t> </a:t>
            </a:r>
          </a:p>
          <a:p>
            <a:pPr lvl="0"/>
            <a:r>
              <a:rPr lang="tr-TR" dirty="0"/>
              <a:t>Diş Hekimi: ………………………………………..….…………………..</a:t>
            </a:r>
          </a:p>
          <a:p>
            <a:pPr>
              <a:buNone/>
            </a:pPr>
            <a:r>
              <a:rPr lang="tr-TR" dirty="0"/>
              <a:t> </a:t>
            </a:r>
          </a:p>
          <a:p>
            <a:pPr lvl="0"/>
            <a:r>
              <a:rPr lang="tr-TR" dirty="0"/>
              <a:t>Psikolojik Danışman ve Rehber: …………………….……………………</a:t>
            </a:r>
          </a:p>
          <a:p>
            <a:endParaRPr lang="tr-TR" dirty="0"/>
          </a:p>
          <a:p>
            <a:pPr lvl="0"/>
            <a:r>
              <a:rPr lang="tr-TR" dirty="0"/>
              <a:t>Psikolog: ………………………………………………………..………...</a:t>
            </a:r>
          </a:p>
          <a:p>
            <a:pPr>
              <a:buNone/>
            </a:pPr>
            <a:endParaRPr lang="tr-TR" dirty="0"/>
          </a:p>
          <a:p>
            <a:pPr lvl="0"/>
            <a:r>
              <a:rPr lang="tr-TR" dirty="0"/>
              <a:t>Sosyal Çalışmacı: ………………………………………………..………..</a:t>
            </a:r>
          </a:p>
          <a:p>
            <a:pPr>
              <a:buNone/>
            </a:pPr>
            <a:r>
              <a:rPr lang="tr-TR" dirty="0"/>
              <a:t> </a:t>
            </a:r>
          </a:p>
          <a:p>
            <a:r>
              <a:rPr lang="tr-TR" b="1" dirty="0" smtClean="0"/>
              <a:t>NOT</a:t>
            </a:r>
            <a:r>
              <a:rPr lang="tr-TR" b="1" dirty="0"/>
              <a:t>: </a:t>
            </a:r>
            <a:endParaRPr lang="tr-TR" dirty="0"/>
          </a:p>
          <a:p>
            <a:pPr lvl="0"/>
            <a:r>
              <a:rPr lang="tr-TR" dirty="0"/>
              <a:t>Okulun büyüklüğü/branşı vb. durumlarına göre ekip şekillendirilebilir.</a:t>
            </a:r>
          </a:p>
          <a:p>
            <a:pPr lvl="0"/>
            <a:r>
              <a:rPr lang="tr-TR" dirty="0"/>
              <a:t>“Okul Sağlığı Ekibi” okul idaresi ile TSM Sorumlu Hekiminin koordinasyonunda oluşturulmalıdır.</a:t>
            </a:r>
          </a:p>
          <a:p>
            <a:pPr lvl="0"/>
            <a:r>
              <a:rPr lang="tr-TR" dirty="0"/>
              <a:t>Ekip, mümkün olduğunca geniş tutulmalıdır, okulun ve ilçenin durumuna göre psikolog, sosyal çalışmacı vb. ekibe dâhil edilmelidir.</a:t>
            </a:r>
          </a:p>
          <a:p>
            <a:pPr lvl="0"/>
            <a:r>
              <a:rPr lang="tr-TR" dirty="0"/>
              <a:t>Görev değişikliği olduğunda Okul Sağlığı Ekibi güncellenmelidir.</a:t>
            </a:r>
          </a:p>
          <a:p>
            <a:pPr lvl="0"/>
            <a:r>
              <a:rPr lang="tr-TR" dirty="0"/>
              <a:t>TSM Sorumlu Hekimi, Aile Hekimleri ile koordinasyonu sağlayacak, Okul Sağlığı Hemşiresi(Ebe de görevlendirilebilir)’</a:t>
            </a:r>
            <a:r>
              <a:rPr lang="tr-TR" dirty="0" err="1"/>
              <a:t>ni</a:t>
            </a:r>
            <a:r>
              <a:rPr lang="tr-TR" dirty="0"/>
              <a:t>, Diş Hekimini görevlendirecektir.</a:t>
            </a:r>
          </a:p>
          <a:p>
            <a:pPr lvl="0"/>
            <a:r>
              <a:rPr lang="tr-TR" dirty="0"/>
              <a:t>Okul Müdürü, ekipte yer alacak okul personelini belirlemelidir.</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Autofit/>
          </a:bodyPr>
          <a:lstStyle/>
          <a:p>
            <a:r>
              <a:rPr lang="tr-TR" sz="4000" b="1" dirty="0" smtClean="0"/>
              <a:t>Hazırlıklar </a:t>
            </a:r>
            <a:endParaRPr lang="tr-TR" sz="4000" b="1" dirty="0"/>
          </a:p>
        </p:txBody>
      </p:sp>
      <p:sp>
        <p:nvSpPr>
          <p:cNvPr id="3" name="2 İçerik Yer Tutucusu"/>
          <p:cNvSpPr>
            <a:spLocks noGrp="1"/>
          </p:cNvSpPr>
          <p:nvPr>
            <p:ph idx="1"/>
          </p:nvPr>
        </p:nvSpPr>
        <p:spPr>
          <a:xfrm>
            <a:off x="457200" y="1268760"/>
            <a:ext cx="8229600" cy="5328592"/>
          </a:xfrm>
        </p:spPr>
        <p:txBody>
          <a:bodyPr>
            <a:normAutofit/>
          </a:bodyPr>
          <a:lstStyle/>
          <a:p>
            <a:pPr algn="just"/>
            <a:r>
              <a:rPr lang="tr-TR" dirty="0" smtClean="0"/>
              <a:t>Web </a:t>
            </a:r>
            <a:r>
              <a:rPr lang="tr-TR" dirty="0" err="1" smtClean="0"/>
              <a:t>portalı</a:t>
            </a:r>
            <a:r>
              <a:rPr lang="tr-TR" dirty="0" smtClean="0"/>
              <a:t> geliştirildi.</a:t>
            </a:r>
          </a:p>
          <a:p>
            <a:pPr algn="just"/>
            <a:r>
              <a:rPr lang="tr-TR" dirty="0" smtClean="0"/>
              <a:t>2012-2013 eğitim-öğretim döneminde  Gölhisar’da 4, Kemer’de 1 ve Merkez ilçede 1 okulda pilot uygulama yapıldı.</a:t>
            </a:r>
          </a:p>
          <a:p>
            <a:pPr algn="just"/>
            <a:r>
              <a:rPr lang="tr-TR" dirty="0" smtClean="0"/>
              <a:t>Malzeme alımı yapıldı, dağıtım yapıldı(tartı ve boy ölçer, </a:t>
            </a:r>
            <a:r>
              <a:rPr lang="tr-TR" dirty="0" err="1" smtClean="0"/>
              <a:t>Snellen</a:t>
            </a:r>
            <a:r>
              <a:rPr lang="tr-TR" dirty="0" smtClean="0"/>
              <a:t> çizelgesi, mezura, yaşa uygun tansiyon aleti).</a:t>
            </a:r>
          </a:p>
          <a:p>
            <a:pPr algn="just"/>
            <a:r>
              <a:rPr lang="tr-TR" dirty="0" smtClean="0"/>
              <a:t>Burdur MEB verileri ( 354 okul, 45 bin öğrenci, 3400 öğretmen) elde edildi. İzinler alındı.</a:t>
            </a:r>
          </a:p>
          <a:p>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760640"/>
          </a:xfrm>
        </p:spPr>
        <p:txBody>
          <a:bodyPr>
            <a:normAutofit/>
          </a:bodyPr>
          <a:lstStyle/>
          <a:p>
            <a:pPr algn="just"/>
            <a:r>
              <a:rPr lang="tr-TR" dirty="0" smtClean="0"/>
              <a:t>Eğitim dokümanları hazırlandı.</a:t>
            </a:r>
          </a:p>
          <a:p>
            <a:pPr algn="just">
              <a:buNone/>
            </a:pPr>
            <a:r>
              <a:rPr lang="tr-TR" dirty="0" smtClean="0"/>
              <a:t>	1)Bilgilendirme: </a:t>
            </a:r>
            <a:r>
              <a:rPr lang="tr-TR" dirty="0" err="1" smtClean="0"/>
              <a:t>ht</a:t>
            </a:r>
            <a:r>
              <a:rPr lang="tr-TR" dirty="0" smtClean="0"/>
              <a:t>-skor-kız-erkek( 2 sayfa), </a:t>
            </a:r>
            <a:r>
              <a:rPr lang="tr-TR" dirty="0" err="1" smtClean="0"/>
              <a:t>Hb</a:t>
            </a:r>
            <a:r>
              <a:rPr lang="tr-TR" dirty="0" smtClean="0"/>
              <a:t>-</a:t>
            </a:r>
            <a:r>
              <a:rPr lang="tr-TR" dirty="0" err="1" smtClean="0"/>
              <a:t>Htc</a:t>
            </a:r>
            <a:r>
              <a:rPr lang="tr-TR" dirty="0" smtClean="0"/>
              <a:t> </a:t>
            </a:r>
            <a:r>
              <a:rPr lang="tr-TR" dirty="0" smtClean="0"/>
              <a:t>skoru </a:t>
            </a:r>
            <a:endParaRPr lang="tr-TR" dirty="0" smtClean="0"/>
          </a:p>
          <a:p>
            <a:pPr algn="just">
              <a:buNone/>
            </a:pPr>
            <a:r>
              <a:rPr lang="tr-TR" dirty="0" smtClean="0"/>
              <a:t>	2)“Okul </a:t>
            </a:r>
            <a:r>
              <a:rPr lang="tr-TR" dirty="0"/>
              <a:t>Sağlığı Ekibi” formu</a:t>
            </a:r>
          </a:p>
          <a:p>
            <a:pPr algn="just">
              <a:buNone/>
            </a:pPr>
            <a:r>
              <a:rPr lang="tr-TR" dirty="0" smtClean="0"/>
              <a:t>	3)“Beslenme </a:t>
            </a:r>
            <a:r>
              <a:rPr lang="tr-TR" dirty="0"/>
              <a:t>Dostu Okullar</a:t>
            </a:r>
            <a:r>
              <a:rPr lang="tr-TR" dirty="0" smtClean="0"/>
              <a:t>” : Bul. Olmayan </a:t>
            </a:r>
            <a:r>
              <a:rPr lang="tr-TR" dirty="0" err="1" smtClean="0"/>
              <a:t>Şb</a:t>
            </a:r>
            <a:r>
              <a:rPr lang="tr-TR" dirty="0" smtClean="0"/>
              <a:t>.</a:t>
            </a:r>
            <a:endParaRPr lang="tr-TR" dirty="0"/>
          </a:p>
          <a:p>
            <a:pPr algn="just">
              <a:buNone/>
            </a:pPr>
            <a:r>
              <a:rPr lang="tr-TR" dirty="0" smtClean="0"/>
              <a:t>	4)“Beyaz Bayrak Projesi” : Çevre Sağlığı </a:t>
            </a:r>
            <a:r>
              <a:rPr lang="tr-TR" dirty="0" err="1" smtClean="0"/>
              <a:t>Şb</a:t>
            </a:r>
            <a:r>
              <a:rPr lang="tr-TR" dirty="0" smtClean="0"/>
              <a:t>. </a:t>
            </a:r>
            <a:endParaRPr lang="tr-TR" dirty="0"/>
          </a:p>
          <a:p>
            <a:pPr algn="just">
              <a:buNone/>
            </a:pPr>
            <a:r>
              <a:rPr lang="tr-TR" dirty="0" smtClean="0"/>
              <a:t>	5)Okul </a:t>
            </a:r>
            <a:r>
              <a:rPr lang="tr-TR" dirty="0"/>
              <a:t>Sağlığı Hemşiresinin Görev, Yetki ve </a:t>
            </a:r>
            <a:r>
              <a:rPr lang="tr-TR" dirty="0" smtClean="0"/>
              <a:t>Sorumlulukları</a:t>
            </a:r>
          </a:p>
          <a:p>
            <a:pPr algn="just"/>
            <a:endParaRPr lang="tr-TR" dirty="0"/>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2013-2014 Güz Döneminde yapılanlar;</a:t>
            </a:r>
            <a:endParaRPr lang="tr-TR" sz="4000" b="1" dirty="0"/>
          </a:p>
        </p:txBody>
      </p:sp>
      <p:sp>
        <p:nvSpPr>
          <p:cNvPr id="3" name="2 İçerik Yer Tutucusu"/>
          <p:cNvSpPr>
            <a:spLocks noGrp="1"/>
          </p:cNvSpPr>
          <p:nvPr>
            <p:ph idx="1"/>
          </p:nvPr>
        </p:nvSpPr>
        <p:spPr/>
        <p:txBody>
          <a:bodyPr>
            <a:normAutofit fontScale="92500" lnSpcReduction="10000"/>
          </a:bodyPr>
          <a:lstStyle/>
          <a:p>
            <a:pPr algn="just"/>
            <a:r>
              <a:rPr lang="tr-TR" dirty="0" smtClean="0"/>
              <a:t>İldeki tüm anaokulu, ilkokul, ortaokul ve liseler ziyaret edildi.</a:t>
            </a:r>
          </a:p>
          <a:p>
            <a:pPr algn="just"/>
            <a:r>
              <a:rPr lang="tr-TR" dirty="0" smtClean="0"/>
              <a:t>Öğrencilerin vatandaşlık numarası üzerinden kayıtları elde edilerek web uygulamasına girildi. </a:t>
            </a:r>
            <a:endParaRPr lang="tr-TR" dirty="0" smtClean="0">
              <a:solidFill>
                <a:srgbClr val="FFFF00"/>
              </a:solidFill>
            </a:endParaRPr>
          </a:p>
          <a:p>
            <a:pPr algn="just"/>
            <a:r>
              <a:rPr lang="tr-TR" dirty="0" smtClean="0"/>
              <a:t>Öğrencilerin okullarda boy-kilo, görme ve tansiyon ölçümleri yapıldı ve sisteme girildi.</a:t>
            </a:r>
          </a:p>
          <a:p>
            <a:pPr algn="just"/>
            <a:r>
              <a:rPr lang="tr-TR" dirty="0" smtClean="0"/>
              <a:t>Normal olmayan durumlar için geri bildirim yapılarak yönlendirmeler yapıldı( fazla kilolu, </a:t>
            </a:r>
            <a:r>
              <a:rPr lang="tr-TR" dirty="0" err="1" smtClean="0"/>
              <a:t>obez</a:t>
            </a:r>
            <a:r>
              <a:rPr lang="tr-TR" dirty="0" smtClean="0"/>
              <a:t>  ya da zayıflar çocuk hastalıkları uzmanı ve diyetisyene).</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dirty="0" smtClean="0"/>
              <a:t>01 Nisan 2014 tarihi itibari ile yapılan veri girişleri</a:t>
            </a:r>
            <a:endParaRPr lang="tr-TR" sz="2400" dirty="0"/>
          </a:p>
        </p:txBody>
      </p:sp>
      <p:graphicFrame>
        <p:nvGraphicFramePr>
          <p:cNvPr id="4" name="3 Tablo"/>
          <p:cNvGraphicFramePr>
            <a:graphicFrameLocks noGrp="1"/>
          </p:cNvGraphicFramePr>
          <p:nvPr/>
        </p:nvGraphicFramePr>
        <p:xfrm>
          <a:off x="755576" y="980728"/>
          <a:ext cx="7776864" cy="5191760"/>
        </p:xfrm>
        <a:graphic>
          <a:graphicData uri="http://schemas.openxmlformats.org/drawingml/2006/table">
            <a:tbl>
              <a:tblPr firstRow="1" bandRow="1">
                <a:tableStyleId>{5C22544A-7EE6-4342-B048-85BDC9FD1C3A}</a:tableStyleId>
              </a:tblPr>
              <a:tblGrid>
                <a:gridCol w="5400600"/>
                <a:gridCol w="2376264"/>
              </a:tblGrid>
              <a:tr h="370840">
                <a:tc>
                  <a:txBody>
                    <a:bodyPr/>
                    <a:lstStyle/>
                    <a:p>
                      <a:endParaRPr lang="tr-TR" dirty="0"/>
                    </a:p>
                  </a:txBody>
                  <a:tcPr/>
                </a:tc>
                <a:tc>
                  <a:txBody>
                    <a:bodyPr/>
                    <a:lstStyle/>
                    <a:p>
                      <a:r>
                        <a:rPr lang="tr-TR" dirty="0" smtClean="0"/>
                        <a:t>SAYI</a:t>
                      </a:r>
                      <a:endParaRPr lang="tr-TR" dirty="0"/>
                    </a:p>
                  </a:txBody>
                  <a:tcPr/>
                </a:tc>
              </a:tr>
              <a:tr h="370840">
                <a:tc>
                  <a:txBody>
                    <a:bodyPr/>
                    <a:lstStyle/>
                    <a:p>
                      <a:r>
                        <a:rPr lang="tr-TR" dirty="0" smtClean="0"/>
                        <a:t>Öğrenci kimlik bilgileri*</a:t>
                      </a:r>
                      <a:endParaRPr lang="tr-TR" dirty="0"/>
                    </a:p>
                  </a:txBody>
                  <a:tcPr/>
                </a:tc>
                <a:tc>
                  <a:txBody>
                    <a:bodyPr/>
                    <a:lstStyle/>
                    <a:p>
                      <a:pPr algn="ctr"/>
                      <a:r>
                        <a:rPr lang="tr-TR" dirty="0" smtClean="0"/>
                        <a:t>30.361</a:t>
                      </a:r>
                      <a:endParaRPr lang="tr-TR" dirty="0"/>
                    </a:p>
                  </a:txBody>
                  <a:tcPr/>
                </a:tc>
              </a:tr>
              <a:tr h="370840">
                <a:tc>
                  <a:txBody>
                    <a:bodyPr/>
                    <a:lstStyle/>
                    <a:p>
                      <a:r>
                        <a:rPr lang="tr-TR" dirty="0" smtClean="0"/>
                        <a:t>Özgeçmiş</a:t>
                      </a:r>
                      <a:r>
                        <a:rPr lang="tr-TR" baseline="0" dirty="0" smtClean="0"/>
                        <a:t> bilgileri*</a:t>
                      </a:r>
                      <a:endParaRPr lang="tr-TR" dirty="0"/>
                    </a:p>
                  </a:txBody>
                  <a:tcPr/>
                </a:tc>
                <a:tc>
                  <a:txBody>
                    <a:bodyPr/>
                    <a:lstStyle/>
                    <a:p>
                      <a:pPr algn="ctr"/>
                      <a:r>
                        <a:rPr lang="tr-TR" dirty="0" smtClean="0"/>
                        <a:t>5.014</a:t>
                      </a:r>
                      <a:endParaRPr lang="tr-TR" dirty="0"/>
                    </a:p>
                  </a:txBody>
                  <a:tcPr/>
                </a:tc>
              </a:tr>
              <a:tr h="370840">
                <a:tc>
                  <a:txBody>
                    <a:bodyPr/>
                    <a:lstStyle/>
                    <a:p>
                      <a:r>
                        <a:rPr lang="tr-TR" dirty="0" smtClean="0"/>
                        <a:t>Okula Giriş Muayenesi*</a:t>
                      </a:r>
                      <a:endParaRPr lang="tr-TR" dirty="0"/>
                    </a:p>
                  </a:txBody>
                  <a:tcPr/>
                </a:tc>
                <a:tc>
                  <a:txBody>
                    <a:bodyPr/>
                    <a:lstStyle/>
                    <a:p>
                      <a:pPr algn="ctr"/>
                      <a:r>
                        <a:rPr lang="tr-TR" dirty="0" smtClean="0"/>
                        <a:t>4.793</a:t>
                      </a:r>
                      <a:endParaRPr lang="tr-TR" dirty="0"/>
                    </a:p>
                  </a:txBody>
                  <a:tcPr/>
                </a:tc>
              </a:tr>
              <a:tr h="370840">
                <a:tc>
                  <a:txBody>
                    <a:bodyPr/>
                    <a:lstStyle/>
                    <a:p>
                      <a:r>
                        <a:rPr lang="tr-TR" dirty="0" smtClean="0"/>
                        <a:t>Fiziksel Gelişim (boy-kilo</a:t>
                      </a:r>
                      <a:r>
                        <a:rPr lang="tr-TR" baseline="0" dirty="0" smtClean="0"/>
                        <a:t> ölçümü)*</a:t>
                      </a:r>
                      <a:endParaRPr lang="tr-TR" dirty="0"/>
                    </a:p>
                  </a:txBody>
                  <a:tcPr/>
                </a:tc>
                <a:tc>
                  <a:txBody>
                    <a:bodyPr/>
                    <a:lstStyle/>
                    <a:p>
                      <a:pPr algn="ctr"/>
                      <a:r>
                        <a:rPr lang="tr-TR" dirty="0" smtClean="0"/>
                        <a:t>25.309</a:t>
                      </a:r>
                      <a:endParaRPr lang="tr-TR" dirty="0"/>
                    </a:p>
                  </a:txBody>
                  <a:tcPr/>
                </a:tc>
              </a:tr>
              <a:tr h="370840">
                <a:tc>
                  <a:txBody>
                    <a:bodyPr/>
                    <a:lstStyle/>
                    <a:p>
                      <a:r>
                        <a:rPr lang="tr-TR" dirty="0" smtClean="0"/>
                        <a:t>Görme taraması*</a:t>
                      </a:r>
                      <a:endParaRPr lang="tr-TR" dirty="0"/>
                    </a:p>
                  </a:txBody>
                  <a:tcPr/>
                </a:tc>
                <a:tc>
                  <a:txBody>
                    <a:bodyPr/>
                    <a:lstStyle/>
                    <a:p>
                      <a:pPr algn="ctr"/>
                      <a:r>
                        <a:rPr lang="tr-TR" dirty="0" smtClean="0"/>
                        <a:t>16.483</a:t>
                      </a:r>
                      <a:endParaRPr lang="tr-TR" dirty="0"/>
                    </a:p>
                  </a:txBody>
                  <a:tcPr/>
                </a:tc>
              </a:tr>
              <a:tr h="370840">
                <a:tc>
                  <a:txBody>
                    <a:bodyPr/>
                    <a:lstStyle/>
                    <a:p>
                      <a:r>
                        <a:rPr lang="tr-TR" smtClean="0"/>
                        <a:t>Tansiyon Ölçümü*</a:t>
                      </a:r>
                      <a:endParaRPr lang="tr-TR" dirty="0"/>
                    </a:p>
                  </a:txBody>
                  <a:tcPr/>
                </a:tc>
                <a:tc>
                  <a:txBody>
                    <a:bodyPr/>
                    <a:lstStyle/>
                    <a:p>
                      <a:pPr algn="ctr"/>
                      <a:r>
                        <a:rPr lang="tr-TR" dirty="0" smtClean="0"/>
                        <a:t>11.360</a:t>
                      </a:r>
                      <a:endParaRPr lang="tr-TR" dirty="0"/>
                    </a:p>
                  </a:txBody>
                  <a:tcPr/>
                </a:tc>
              </a:tr>
              <a:tr h="370840">
                <a:tc>
                  <a:txBody>
                    <a:bodyPr/>
                    <a:lstStyle/>
                    <a:p>
                      <a:r>
                        <a:rPr lang="tr-TR" dirty="0" smtClean="0"/>
                        <a:t>Ağız-Diş Taraması*</a:t>
                      </a:r>
                      <a:endParaRPr lang="tr-TR" dirty="0"/>
                    </a:p>
                  </a:txBody>
                  <a:tcPr/>
                </a:tc>
                <a:tc>
                  <a:txBody>
                    <a:bodyPr/>
                    <a:lstStyle/>
                    <a:p>
                      <a:pPr algn="ctr"/>
                      <a:r>
                        <a:rPr lang="tr-TR" dirty="0" smtClean="0"/>
                        <a:t>18.400</a:t>
                      </a:r>
                      <a:endParaRPr lang="tr-TR" dirty="0"/>
                    </a:p>
                  </a:txBody>
                  <a:tcPr/>
                </a:tc>
              </a:tr>
              <a:tr h="370840">
                <a:tc>
                  <a:txBody>
                    <a:bodyPr/>
                    <a:lstStyle/>
                    <a:p>
                      <a:r>
                        <a:rPr lang="tr-TR" dirty="0" smtClean="0"/>
                        <a:t>Eğitim</a:t>
                      </a:r>
                      <a:endParaRPr lang="tr-TR" dirty="0"/>
                    </a:p>
                  </a:txBody>
                  <a:tcPr/>
                </a:tc>
                <a:tc>
                  <a:txBody>
                    <a:bodyPr/>
                    <a:lstStyle/>
                    <a:p>
                      <a:pPr algn="ctr"/>
                      <a:r>
                        <a:rPr lang="tr-TR" dirty="0" smtClean="0"/>
                        <a:t>6.221</a:t>
                      </a:r>
                      <a:endParaRPr lang="tr-TR" dirty="0"/>
                    </a:p>
                  </a:txBody>
                  <a:tcPr/>
                </a:tc>
              </a:tr>
              <a:tr h="370840">
                <a:tc>
                  <a:txBody>
                    <a:bodyPr/>
                    <a:lstStyle/>
                    <a:p>
                      <a:r>
                        <a:rPr lang="tr-TR" dirty="0" smtClean="0"/>
                        <a:t>Aşı Bilgisi</a:t>
                      </a:r>
                      <a:endParaRPr lang="tr-TR" dirty="0"/>
                    </a:p>
                  </a:txBody>
                  <a:tcPr/>
                </a:tc>
                <a:tc>
                  <a:txBody>
                    <a:bodyPr/>
                    <a:lstStyle/>
                    <a:p>
                      <a:pPr algn="ctr"/>
                      <a:r>
                        <a:rPr lang="tr-TR" dirty="0" smtClean="0"/>
                        <a:t>1.418</a:t>
                      </a:r>
                      <a:endParaRPr lang="tr-TR" dirty="0"/>
                    </a:p>
                  </a:txBody>
                  <a:tcPr/>
                </a:tc>
              </a:tr>
              <a:tr h="370840">
                <a:tc>
                  <a:txBody>
                    <a:bodyPr/>
                    <a:lstStyle/>
                    <a:p>
                      <a:r>
                        <a:rPr lang="tr-TR" dirty="0" smtClean="0"/>
                        <a:t>DM*</a:t>
                      </a:r>
                      <a:endParaRPr lang="tr-TR" dirty="0"/>
                    </a:p>
                  </a:txBody>
                  <a:tcPr/>
                </a:tc>
                <a:tc>
                  <a:txBody>
                    <a:bodyPr/>
                    <a:lstStyle/>
                    <a:p>
                      <a:pPr algn="ctr"/>
                      <a:r>
                        <a:rPr lang="tr-TR" dirty="0" smtClean="0"/>
                        <a:t>158</a:t>
                      </a:r>
                      <a:endParaRPr lang="tr-TR" dirty="0"/>
                    </a:p>
                  </a:txBody>
                  <a:tcPr/>
                </a:tc>
              </a:tr>
              <a:tr h="370840">
                <a:tc>
                  <a:txBody>
                    <a:bodyPr/>
                    <a:lstStyle/>
                    <a:p>
                      <a:r>
                        <a:rPr lang="tr-TR" dirty="0" smtClean="0"/>
                        <a:t>Anemi*</a:t>
                      </a:r>
                      <a:endParaRPr lang="tr-TR" dirty="0"/>
                    </a:p>
                  </a:txBody>
                  <a:tcPr/>
                </a:tc>
                <a:tc>
                  <a:txBody>
                    <a:bodyPr/>
                    <a:lstStyle/>
                    <a:p>
                      <a:pPr algn="ctr"/>
                      <a:r>
                        <a:rPr lang="tr-TR" dirty="0" smtClean="0"/>
                        <a:t>141</a:t>
                      </a:r>
                      <a:endParaRPr lang="tr-TR" dirty="0"/>
                    </a:p>
                  </a:txBody>
                  <a:tcPr/>
                </a:tc>
              </a:tr>
              <a:tr h="370840">
                <a:tc>
                  <a:txBody>
                    <a:bodyPr/>
                    <a:lstStyle/>
                    <a:p>
                      <a:r>
                        <a:rPr lang="tr-TR" dirty="0" err="1" smtClean="0"/>
                        <a:t>Hiperlipidemi</a:t>
                      </a:r>
                      <a:r>
                        <a:rPr lang="tr-TR" dirty="0" smtClean="0"/>
                        <a:t>*</a:t>
                      </a:r>
                      <a:endParaRPr lang="tr-TR" dirty="0"/>
                    </a:p>
                  </a:txBody>
                  <a:tcPr/>
                </a:tc>
                <a:tc>
                  <a:txBody>
                    <a:bodyPr/>
                    <a:lstStyle/>
                    <a:p>
                      <a:pPr algn="ctr"/>
                      <a:r>
                        <a:rPr lang="tr-TR" dirty="0" smtClean="0"/>
                        <a:t>148</a:t>
                      </a:r>
                      <a:endParaRPr lang="tr-TR" dirty="0"/>
                    </a:p>
                  </a:txBody>
                  <a:tcPr/>
                </a:tc>
              </a:tr>
              <a:tr h="370840">
                <a:tc>
                  <a:txBody>
                    <a:bodyPr/>
                    <a:lstStyle/>
                    <a:p>
                      <a:r>
                        <a:rPr lang="tr-TR" dirty="0" smtClean="0"/>
                        <a:t>İdrar*</a:t>
                      </a:r>
                      <a:endParaRPr lang="tr-TR" dirty="0"/>
                    </a:p>
                  </a:txBody>
                  <a:tcPr/>
                </a:tc>
                <a:tc>
                  <a:txBody>
                    <a:bodyPr/>
                    <a:lstStyle/>
                    <a:p>
                      <a:pPr algn="ctr"/>
                      <a:r>
                        <a:rPr lang="tr-TR" dirty="0" smtClean="0"/>
                        <a:t>128</a:t>
                      </a:r>
                      <a:endParaRPr lang="tr-TR" dirty="0"/>
                    </a:p>
                  </a:txBody>
                  <a:tcPr/>
                </a:tc>
              </a:tr>
            </a:tbl>
          </a:graphicData>
        </a:graphic>
      </p:graphicFrame>
      <p:sp>
        <p:nvSpPr>
          <p:cNvPr id="5" name="4 Metin kutusu"/>
          <p:cNvSpPr txBox="1"/>
          <p:nvPr/>
        </p:nvSpPr>
        <p:spPr>
          <a:xfrm>
            <a:off x="755576" y="6237312"/>
            <a:ext cx="4209229" cy="369332"/>
          </a:xfrm>
          <a:prstGeom prst="rect">
            <a:avLst/>
          </a:prstGeom>
          <a:noFill/>
        </p:spPr>
        <p:txBody>
          <a:bodyPr wrap="none" rtlCol="0">
            <a:spAutoFit/>
          </a:bodyPr>
          <a:lstStyle/>
          <a:p>
            <a:r>
              <a:rPr lang="tr-TR" dirty="0" smtClean="0"/>
              <a:t>*Tarama ve veri girişleri devam etmektedir.</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688632"/>
          </a:xfrm>
        </p:spPr>
        <p:txBody>
          <a:bodyPr>
            <a:normAutofit/>
          </a:bodyPr>
          <a:lstStyle/>
          <a:p>
            <a:pPr algn="just"/>
            <a:r>
              <a:rPr lang="tr-TR" dirty="0" smtClean="0"/>
              <a:t>Mehmet Akif Ersoy Üniversitesi Sağlık Yüksek Okulu öğrencileri ile birlikte merkez ilçedeki liselerde tarama ( fiziksel gelişim, görme ve </a:t>
            </a:r>
            <a:r>
              <a:rPr lang="tr-TR" dirty="0" err="1" smtClean="0"/>
              <a:t>ht</a:t>
            </a:r>
            <a:r>
              <a:rPr lang="tr-TR" dirty="0" smtClean="0"/>
              <a:t>) yapıldı.</a:t>
            </a:r>
          </a:p>
          <a:p>
            <a:pPr algn="just"/>
            <a:r>
              <a:rPr lang="tr-TR" dirty="0" smtClean="0"/>
              <a:t>Süleyman Demirel Üniversitesi Diş Hekimliği Fakültesi Pedodonti ABD ile işbirliği içerisinde </a:t>
            </a:r>
            <a:r>
              <a:rPr lang="tr-TR" dirty="0" err="1" smtClean="0"/>
              <a:t>intörn</a:t>
            </a:r>
            <a:r>
              <a:rPr lang="tr-TR" dirty="0" smtClean="0"/>
              <a:t> öğrencileriyle merkez ilçe ve köylerindeki ana okullarda tarama yapıldı.</a:t>
            </a:r>
          </a:p>
          <a:p>
            <a:pPr algn="just"/>
            <a:r>
              <a:rPr lang="tr-TR" dirty="0" smtClean="0"/>
              <a:t>Aynı fakülte öğretim üyelerinin okul sağlığı ebe ve hemşirelerine koruyucu ağız ve diş sağlığı eğitimi vermesi sağlandı.  </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lgn="just"/>
            <a:r>
              <a:rPr lang="tr-TR" sz="3000" dirty="0" smtClean="0"/>
              <a:t>Koruyucu Ağız ve Diş Sağlığı Hizmetleri kapsamında;</a:t>
            </a:r>
          </a:p>
          <a:p>
            <a:pPr algn="just">
              <a:buNone/>
            </a:pPr>
            <a:r>
              <a:rPr lang="tr-TR" sz="3000" dirty="0" smtClean="0"/>
              <a:t>	</a:t>
            </a:r>
            <a:r>
              <a:rPr lang="tr-TR" sz="2800" dirty="0" smtClean="0"/>
              <a:t>1) Diş maketleri alındı.</a:t>
            </a:r>
          </a:p>
          <a:p>
            <a:pPr algn="just">
              <a:buNone/>
            </a:pPr>
            <a:r>
              <a:rPr lang="tr-TR" sz="2800" dirty="0" smtClean="0"/>
              <a:t>	2) Eğitici eğitimi yapıldı.</a:t>
            </a:r>
          </a:p>
          <a:p>
            <a:pPr algn="just">
              <a:buNone/>
            </a:pPr>
            <a:r>
              <a:rPr lang="tr-TR" sz="2800" dirty="0" smtClean="0"/>
              <a:t>	3) Flor uygulaması (5.sınıf) deneyimi: </a:t>
            </a:r>
          </a:p>
          <a:p>
            <a:pPr algn="just">
              <a:buNone/>
            </a:pPr>
            <a:r>
              <a:rPr lang="tr-TR" sz="2800" dirty="0" smtClean="0"/>
              <a:t>		* THK OO: Yerinde uygulama</a:t>
            </a:r>
          </a:p>
          <a:p>
            <a:pPr algn="just">
              <a:buNone/>
            </a:pPr>
            <a:r>
              <a:rPr lang="tr-TR" sz="2800" dirty="0" smtClean="0"/>
              <a:t>		* Borsa OO: </a:t>
            </a:r>
            <a:r>
              <a:rPr lang="tr-TR" sz="2800" dirty="0" err="1" smtClean="0"/>
              <a:t>ADSM’e</a:t>
            </a:r>
            <a:r>
              <a:rPr lang="tr-TR" sz="2800" dirty="0" smtClean="0"/>
              <a:t> götürülerek</a:t>
            </a:r>
          </a:p>
          <a:p>
            <a:pPr algn="just">
              <a:buNone/>
            </a:pPr>
            <a:r>
              <a:rPr lang="tr-TR" sz="2800" dirty="0" smtClean="0"/>
              <a:t>		* Gazi OO: Davetiye yoluyla</a:t>
            </a:r>
          </a:p>
          <a:p>
            <a:pPr algn="just">
              <a:buNone/>
            </a:pPr>
            <a:endParaRPr lang="tr-TR" sz="2800" dirty="0" smtClean="0"/>
          </a:p>
          <a:p>
            <a:pPr>
              <a:buNone/>
            </a:pPr>
            <a:endParaRPr lang="tr-TR" sz="3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b="1" dirty="0" smtClean="0"/>
              <a:t>Ağız ve Diş Sağlığı Taraması</a:t>
            </a:r>
            <a:endParaRPr lang="tr-TR" sz="2400" b="1" dirty="0"/>
          </a:p>
        </p:txBody>
      </p:sp>
      <p:sp>
        <p:nvSpPr>
          <p:cNvPr id="3" name="2 İçerik Yer Tutucusu"/>
          <p:cNvSpPr>
            <a:spLocks noGrp="1"/>
          </p:cNvSpPr>
          <p:nvPr>
            <p:ph idx="1"/>
          </p:nvPr>
        </p:nvSpPr>
        <p:spPr>
          <a:xfrm>
            <a:off x="457200" y="1600201"/>
            <a:ext cx="8229600" cy="1900808"/>
          </a:xfrm>
        </p:spPr>
        <p:txBody>
          <a:bodyPr>
            <a:normAutofit fontScale="77500" lnSpcReduction="20000"/>
          </a:bodyPr>
          <a:lstStyle/>
          <a:p>
            <a:pPr algn="just"/>
            <a:r>
              <a:rPr lang="tr-TR" dirty="0" smtClean="0"/>
              <a:t>ADSM (Diş Hekimi + Malzeme)</a:t>
            </a:r>
          </a:p>
          <a:p>
            <a:pPr algn="just"/>
            <a:r>
              <a:rPr lang="tr-TR" dirty="0" smtClean="0"/>
              <a:t>İlçe Entegre Hastaneleri (3) (Diş Hekimi + hemşire + araç)</a:t>
            </a:r>
          </a:p>
          <a:p>
            <a:pPr algn="just"/>
            <a:r>
              <a:rPr lang="tr-TR" dirty="0" smtClean="0"/>
              <a:t>Merkez TSM (Diş Hekimi + personel + araç)</a:t>
            </a:r>
          </a:p>
          <a:p>
            <a:pPr algn="just"/>
            <a:r>
              <a:rPr lang="tr-TR" dirty="0" err="1" smtClean="0"/>
              <a:t>TSM’ler</a:t>
            </a:r>
            <a:r>
              <a:rPr lang="tr-TR" dirty="0" smtClean="0"/>
              <a:t> ( personel + araç)</a:t>
            </a:r>
          </a:p>
          <a:p>
            <a:pPr>
              <a:buNone/>
            </a:pPr>
            <a:endParaRPr lang="tr-TR" dirty="0"/>
          </a:p>
        </p:txBody>
      </p:sp>
      <p:graphicFrame>
        <p:nvGraphicFramePr>
          <p:cNvPr id="4" name="3 Diyagram"/>
          <p:cNvGraphicFramePr/>
          <p:nvPr/>
        </p:nvGraphicFramePr>
        <p:xfrm>
          <a:off x="4067944" y="2492896"/>
          <a:ext cx="4871864" cy="3199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Diyagram"/>
          <p:cNvGraphicFramePr/>
          <p:nvPr/>
        </p:nvGraphicFramePr>
        <p:xfrm>
          <a:off x="323528" y="5301208"/>
          <a:ext cx="5616624" cy="13119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4000" b="1" dirty="0" smtClean="0"/>
              <a:t>Okul Sağlığı nedir?</a:t>
            </a:r>
            <a:endParaRPr lang="tr-TR" sz="4000" b="1" dirty="0"/>
          </a:p>
        </p:txBody>
      </p:sp>
      <p:sp>
        <p:nvSpPr>
          <p:cNvPr id="3" name="2 İçerik Yer Tutucusu"/>
          <p:cNvSpPr>
            <a:spLocks noGrp="1"/>
          </p:cNvSpPr>
          <p:nvPr>
            <p:ph idx="1"/>
          </p:nvPr>
        </p:nvSpPr>
        <p:spPr/>
        <p:txBody>
          <a:bodyPr/>
          <a:lstStyle/>
          <a:p>
            <a:pPr algn="just"/>
            <a:r>
              <a:rPr lang="tr-TR" dirty="0"/>
              <a:t>Okul Sağlığı, öğrencilerin ve okul çalışanlarının sağlığının değerlendirilmesi, geliştirilmesi, </a:t>
            </a:r>
            <a:r>
              <a:rPr lang="tr-TR" dirty="0" smtClean="0"/>
              <a:t>sağlıklı okul </a:t>
            </a:r>
            <a:r>
              <a:rPr lang="tr-TR" dirty="0"/>
              <a:t>yaşamının sağlanması ve sürdürülmesi, öğrenciye ve </a:t>
            </a:r>
            <a:r>
              <a:rPr lang="tr-TR" dirty="0" smtClean="0"/>
              <a:t>dolayısıyla topluma </a:t>
            </a:r>
            <a:r>
              <a:rPr lang="tr-TR" dirty="0"/>
              <a:t>sağlık eğitiminin </a:t>
            </a:r>
            <a:r>
              <a:rPr lang="tr-TR" dirty="0" smtClean="0"/>
              <a:t>verilmesi için </a:t>
            </a:r>
            <a:r>
              <a:rPr lang="tr-TR" dirty="0"/>
              <a:t>yapılan çalışmaların tümü olarak tanımlanmaktadır.</a:t>
            </a:r>
          </a:p>
        </p:txBody>
      </p:sp>
      <p:pic>
        <p:nvPicPr>
          <p:cNvPr id="16386" name="Picture 2" descr="http://s.cdn.acunn.com/upload/haber/dis6_6077707575069590c015a1.jpg"/>
          <p:cNvPicPr>
            <a:picLocks noChangeAspect="1" noChangeArrowheads="1"/>
          </p:cNvPicPr>
          <p:nvPr/>
        </p:nvPicPr>
        <p:blipFill>
          <a:blip r:embed="rId2" cstate="print"/>
          <a:srcRect/>
          <a:stretch>
            <a:fillRect/>
          </a:stretch>
        </p:blipFill>
        <p:spPr bwMode="auto">
          <a:xfrm>
            <a:off x="1907704" y="4581128"/>
            <a:ext cx="5256584" cy="2066267"/>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fontScale="90000"/>
          </a:bodyPr>
          <a:lstStyle/>
          <a:p>
            <a:r>
              <a:rPr lang="tr-TR" dirty="0" smtClean="0"/>
              <a:t>Yeni…</a:t>
            </a:r>
            <a:endParaRPr lang="tr-TR" dirty="0"/>
          </a:p>
        </p:txBody>
      </p:sp>
      <p:sp>
        <p:nvSpPr>
          <p:cNvPr id="3" name="2 İçerik Yer Tutucusu"/>
          <p:cNvSpPr>
            <a:spLocks noGrp="1"/>
          </p:cNvSpPr>
          <p:nvPr>
            <p:ph idx="1"/>
          </p:nvPr>
        </p:nvSpPr>
        <p:spPr>
          <a:xfrm>
            <a:off x="457200" y="1052737"/>
            <a:ext cx="8229600" cy="4320480"/>
          </a:xfrm>
        </p:spPr>
        <p:txBody>
          <a:bodyPr>
            <a:normAutofit lnSpcReduction="10000"/>
          </a:bodyPr>
          <a:lstStyle/>
          <a:p>
            <a:pPr algn="just"/>
            <a:r>
              <a:rPr lang="tr-TR" dirty="0" smtClean="0"/>
              <a:t>“Okula Giriş Muayenesi” Aile Hekimleri tarafından ancak bahar döneminde yapılmaya başlandı. </a:t>
            </a:r>
          </a:p>
          <a:p>
            <a:pPr algn="just"/>
            <a:r>
              <a:rPr lang="tr-TR" dirty="0" smtClean="0"/>
              <a:t>Öğrencilerin </a:t>
            </a:r>
            <a:r>
              <a:rPr lang="tr-TR" dirty="0" err="1" smtClean="0"/>
              <a:t>TSM’nin</a:t>
            </a:r>
            <a:r>
              <a:rPr lang="tr-TR" dirty="0" smtClean="0"/>
              <a:t> koordinasyonunda Aile Hekimlerine yönlendirilerek tahlilleri(anemi, </a:t>
            </a:r>
            <a:r>
              <a:rPr lang="tr-TR" dirty="0" err="1" smtClean="0"/>
              <a:t>tiroid</a:t>
            </a:r>
            <a:r>
              <a:rPr lang="tr-TR" dirty="0" smtClean="0"/>
              <a:t>, </a:t>
            </a:r>
            <a:r>
              <a:rPr lang="tr-TR" dirty="0" err="1" smtClean="0"/>
              <a:t>hiperlipidemi</a:t>
            </a:r>
            <a:r>
              <a:rPr lang="tr-TR" dirty="0" smtClean="0"/>
              <a:t>, diyabet ve idrar taraması için) yapılmaya başlandı.</a:t>
            </a:r>
          </a:p>
          <a:p>
            <a:pPr algn="just"/>
            <a:r>
              <a:rPr lang="tr-TR" dirty="0" smtClean="0"/>
              <a:t> Web uygulamasının tablet </a:t>
            </a:r>
            <a:r>
              <a:rPr lang="tr-TR" dirty="0" err="1" smtClean="0"/>
              <a:t>pc</a:t>
            </a:r>
            <a:r>
              <a:rPr lang="tr-TR" dirty="0" smtClean="0"/>
              <a:t> üzerinden de çalışması sağlandı.</a:t>
            </a:r>
          </a:p>
          <a:p>
            <a:pPr algn="just">
              <a:buNone/>
            </a:pP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t>Planlananlar</a:t>
            </a:r>
            <a:endParaRPr lang="tr-TR" sz="4000" b="1" dirty="0"/>
          </a:p>
        </p:txBody>
      </p:sp>
      <p:sp>
        <p:nvSpPr>
          <p:cNvPr id="3" name="2 İçerik Yer Tutucusu"/>
          <p:cNvSpPr>
            <a:spLocks noGrp="1"/>
          </p:cNvSpPr>
          <p:nvPr>
            <p:ph idx="1"/>
          </p:nvPr>
        </p:nvSpPr>
        <p:spPr/>
        <p:txBody>
          <a:bodyPr>
            <a:normAutofit fontScale="92500" lnSpcReduction="20000"/>
          </a:bodyPr>
          <a:lstStyle/>
          <a:p>
            <a:pPr algn="just"/>
            <a:r>
              <a:rPr lang="tr-TR" dirty="0" smtClean="0"/>
              <a:t>Flor uygulaması yaygınlaştırılacak.</a:t>
            </a:r>
          </a:p>
          <a:p>
            <a:pPr algn="just"/>
            <a:r>
              <a:rPr lang="tr-TR" dirty="0" smtClean="0"/>
              <a:t>İl Sağlık Müdürlüğü’ne kayıtlı ve içerisinde diş </a:t>
            </a:r>
            <a:r>
              <a:rPr lang="tr-TR" dirty="0" err="1" smtClean="0"/>
              <a:t>üniti</a:t>
            </a:r>
            <a:r>
              <a:rPr lang="tr-TR" dirty="0" smtClean="0"/>
              <a:t> de bulunan “Gezici Sağlık Araç”ı taramalarda etkin bir şekilde kullanılacak.</a:t>
            </a:r>
          </a:p>
          <a:p>
            <a:pPr algn="just"/>
            <a:r>
              <a:rPr lang="tr-TR" dirty="0" smtClean="0"/>
              <a:t>Tablet </a:t>
            </a:r>
            <a:r>
              <a:rPr lang="tr-TR" dirty="0" err="1" smtClean="0"/>
              <a:t>Pc’lerin</a:t>
            </a:r>
            <a:r>
              <a:rPr lang="tr-TR" dirty="0" smtClean="0"/>
              <a:t> okullardaki izlem ve taramalarda kullanılması pilot olarak uygulanacak.</a:t>
            </a:r>
          </a:p>
          <a:p>
            <a:pPr algn="just"/>
            <a:r>
              <a:rPr lang="tr-TR" dirty="0" smtClean="0"/>
              <a:t>Okul Sağlığının diğer bileşenlerinin de pratiğe aktarılması sağlanacak (akran eğitimi, çalışan sağlığı vb.) </a:t>
            </a:r>
          </a:p>
          <a:p>
            <a:pPr algn="just"/>
            <a:r>
              <a:rPr lang="tr-TR" dirty="0" smtClean="0"/>
              <a:t>Burdur deneyimimizin THSK ile paylaşılması.</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052736"/>
            <a:ext cx="8229600" cy="5649491"/>
          </a:xfrm>
        </p:spPr>
        <p:txBody>
          <a:bodyPr>
            <a:normAutofit fontScale="85000" lnSpcReduction="20000"/>
          </a:bodyPr>
          <a:lstStyle/>
          <a:p>
            <a:pPr algn="just">
              <a:buNone/>
            </a:pPr>
            <a:r>
              <a:rPr lang="tr-TR" dirty="0" smtClean="0"/>
              <a:t>1) MEB – Sağlık Bakanlığı arasında 2006 yılında yapılmış olan protokolün güncellenmesi, </a:t>
            </a:r>
          </a:p>
          <a:p>
            <a:pPr algn="just">
              <a:buNone/>
            </a:pPr>
            <a:r>
              <a:rPr lang="tr-TR" dirty="0" smtClean="0"/>
              <a:t>2) </a:t>
            </a:r>
            <a:r>
              <a:rPr lang="tr-TR" dirty="0" err="1" smtClean="0"/>
              <a:t>TSM’lerin</a:t>
            </a:r>
            <a:r>
              <a:rPr lang="tr-TR" dirty="0" smtClean="0"/>
              <a:t> kullandığı </a:t>
            </a:r>
            <a:r>
              <a:rPr lang="tr-TR" dirty="0" err="1" smtClean="0"/>
              <a:t>HSBS’nde</a:t>
            </a:r>
            <a:r>
              <a:rPr lang="tr-TR" dirty="0" smtClean="0"/>
              <a:t> “Okul Sağlığı” modülünün oluşturulması,</a:t>
            </a:r>
          </a:p>
          <a:p>
            <a:pPr algn="just">
              <a:buNone/>
            </a:pPr>
            <a:r>
              <a:rPr lang="tr-TR" dirty="0" smtClean="0"/>
              <a:t>3) AHBS – HSBS entegrasyonuyla verilerin Sağlık.net üzerinde görülebilmesi,</a:t>
            </a:r>
          </a:p>
          <a:p>
            <a:pPr algn="just">
              <a:buNone/>
            </a:pPr>
            <a:r>
              <a:rPr lang="tr-TR" dirty="0" smtClean="0"/>
              <a:t>4) Aile Hekimlerinin görevleri arasında sayılan Okula Giriş Muayenesi ve diğer taramaların “kişiye yönelik hizmetler” kapsamında olduğunun vurgulanması,</a:t>
            </a:r>
          </a:p>
          <a:p>
            <a:pPr algn="just">
              <a:buNone/>
            </a:pPr>
            <a:r>
              <a:rPr lang="tr-TR" dirty="0" smtClean="0"/>
              <a:t>5) Okul Sağlığı Bileşenlerinden “cinsel gelişme, </a:t>
            </a:r>
            <a:r>
              <a:rPr lang="tr-TR" dirty="0" err="1" smtClean="0"/>
              <a:t>psikososyal</a:t>
            </a:r>
            <a:r>
              <a:rPr lang="tr-TR" dirty="0" smtClean="0"/>
              <a:t> gelişme, okulun ergonomisi, güvenliği” vb. konularında da ilgili kurumlarla ortak programlar geliştirilmesi, </a:t>
            </a:r>
          </a:p>
          <a:p>
            <a:pPr algn="just">
              <a:buNone/>
            </a:pPr>
            <a:r>
              <a:rPr lang="tr-TR" dirty="0" smtClean="0"/>
              <a:t>6) Başta sigara olmak üzere alkol ve uyuşturucu madde kullanımını önlemeye yönelik daha etkin programlar geliştirilmesi.</a:t>
            </a:r>
            <a:endParaRPr lang="tr-TR" dirty="0"/>
          </a:p>
        </p:txBody>
      </p:sp>
      <p:sp>
        <p:nvSpPr>
          <p:cNvPr id="4" name="3 Metin kutusu"/>
          <p:cNvSpPr txBox="1"/>
          <p:nvPr/>
        </p:nvSpPr>
        <p:spPr>
          <a:xfrm>
            <a:off x="3491880" y="260648"/>
            <a:ext cx="1941557" cy="707886"/>
          </a:xfrm>
          <a:prstGeom prst="rect">
            <a:avLst/>
          </a:prstGeom>
          <a:noFill/>
        </p:spPr>
        <p:txBody>
          <a:bodyPr wrap="none" rtlCol="0">
            <a:spAutoFit/>
          </a:bodyPr>
          <a:lstStyle/>
          <a:p>
            <a:r>
              <a:rPr lang="tr-TR" sz="4000" b="1" dirty="0" smtClean="0"/>
              <a:t>Öneriler</a:t>
            </a:r>
            <a:endParaRPr lang="tr-TR" sz="40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t>Özetle;</a:t>
            </a:r>
            <a:endParaRPr lang="tr-TR" sz="3200" b="1" dirty="0"/>
          </a:p>
        </p:txBody>
      </p:sp>
      <p:sp>
        <p:nvSpPr>
          <p:cNvPr id="3" name="2 İçerik Yer Tutucusu"/>
          <p:cNvSpPr>
            <a:spLocks noGrp="1"/>
          </p:cNvSpPr>
          <p:nvPr>
            <p:ph idx="1"/>
          </p:nvPr>
        </p:nvSpPr>
        <p:spPr/>
        <p:txBody>
          <a:bodyPr>
            <a:normAutofit fontScale="77500" lnSpcReduction="20000"/>
          </a:bodyPr>
          <a:lstStyle/>
          <a:p>
            <a:pPr algn="just">
              <a:buNone/>
            </a:pPr>
            <a:r>
              <a:rPr lang="tr-TR" dirty="0" smtClean="0"/>
              <a:t> 		Türkiye’de ‘Okul Sağlığı Hizmetleri’nin, yasal alt yapısı olmasına karşın layığı ile verildiğini söylemek zordur. Bunun nedeni, büyük ölçüde okul sağlığı mevzuatının dağınık olması ile mevzuatta belirtilen kuralların pratiğe aktarılamamasıdır. Öncelikle yasal düzenlemelerin gözden geçirilerek muhatapların belirgin hale getirilmesi, Okul Sağlığı Ekibinin kurulmasının yasal zorunluluk haline getirilmesi, Okul Sağlığı Hemşiresinin sistemde yer alması, </a:t>
            </a:r>
            <a:r>
              <a:rPr lang="tr-TR" dirty="0" err="1" smtClean="0"/>
              <a:t>TSM’lere</a:t>
            </a:r>
            <a:r>
              <a:rPr lang="tr-TR" dirty="0" smtClean="0"/>
              <a:t> yeterli lojistiğin sağlanması, aile hekimi ile </a:t>
            </a:r>
            <a:r>
              <a:rPr lang="tr-TR" dirty="0" err="1" smtClean="0"/>
              <a:t>TSM’nin</a:t>
            </a:r>
            <a:r>
              <a:rPr lang="tr-TR" dirty="0" smtClean="0"/>
              <a:t> tuttuğu kayıtların entegre biçimde bilgi sistemleriyle yapılması(AHBS-HSBS), tarama programlarının standart hale getirilmesi ve her şeyden önce 0-18 yaşın çocuk olarak kabul edilmesi, bugün için okul sağlığı hizmetlerinin daha iyi verilebilmesine imkan verebilir(4).</a:t>
            </a:r>
          </a:p>
          <a:p>
            <a:endParaRPr lang="tr-TR" dirty="0"/>
          </a:p>
        </p:txBody>
      </p:sp>
      <p:pic>
        <p:nvPicPr>
          <p:cNvPr id="4" name="Picture 4" descr="http://www.wausau.k12.wi.us/east/Student%20Files/Medical/Images/care4kids.jpg"/>
          <p:cNvPicPr>
            <a:picLocks noChangeAspect="1" noChangeArrowheads="1"/>
          </p:cNvPicPr>
          <p:nvPr/>
        </p:nvPicPr>
        <p:blipFill>
          <a:blip r:embed="rId2" cstate="print"/>
          <a:srcRect/>
          <a:stretch>
            <a:fillRect/>
          </a:stretch>
        </p:blipFill>
        <p:spPr bwMode="auto">
          <a:xfrm>
            <a:off x="7919814" y="0"/>
            <a:ext cx="1224186" cy="101044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1-</a:t>
            </a:r>
            <a:r>
              <a:rPr lang="tr-TR" dirty="0" err="1" smtClean="0"/>
              <a:t>Özcebe</a:t>
            </a:r>
            <a:r>
              <a:rPr lang="tr-TR" dirty="0" smtClean="0"/>
              <a:t> H. Okul Sağlığı. </a:t>
            </a:r>
            <a:r>
              <a:rPr lang="tr-TR" dirty="0" err="1" smtClean="0"/>
              <a:t>In</a:t>
            </a:r>
            <a:r>
              <a:rPr lang="tr-TR" dirty="0" smtClean="0"/>
              <a:t>: Aslan D. (Ed). Halk Sağlığı İle İlgili Güncel Sorunlar ve Yaklaşımlar. Ankara Tabip Odası,Ankara, 2009:114-7.</a:t>
            </a:r>
          </a:p>
          <a:p>
            <a:pPr algn="just">
              <a:buNone/>
            </a:pPr>
            <a:r>
              <a:rPr lang="tr-TR" dirty="0" smtClean="0"/>
              <a:t>2-Sağlık Hizmetlerinde Okul Sağlığı Kitabı. SB, RSHMB, Hıfzıssıhha Mektebi Müdürlüğü, yayın no:719 ve tarih:2008.</a:t>
            </a:r>
          </a:p>
          <a:p>
            <a:pPr algn="just">
              <a:buNone/>
            </a:pPr>
            <a:r>
              <a:rPr lang="tr-TR" dirty="0" smtClean="0"/>
              <a:t>3-Web Uygulamaları http://www.</a:t>
            </a:r>
            <a:r>
              <a:rPr lang="tr-TR" dirty="0" err="1" smtClean="0"/>
              <a:t>burdurhsm</a:t>
            </a:r>
            <a:r>
              <a:rPr lang="tr-TR" dirty="0" smtClean="0"/>
              <a:t>.gov.tr/</a:t>
            </a:r>
            <a:r>
              <a:rPr lang="tr-TR" dirty="0" err="1" smtClean="0"/>
              <a:t>wu</a:t>
            </a:r>
            <a:r>
              <a:rPr lang="tr-TR" dirty="0" smtClean="0"/>
              <a:t>/ Erişim Tarihi:01.04.2014</a:t>
            </a:r>
          </a:p>
          <a:p>
            <a:pPr algn="just">
              <a:buNone/>
            </a:pPr>
            <a:r>
              <a:rPr lang="tr-TR" dirty="0" smtClean="0"/>
              <a:t>4-Cihangir ÖZCAN, Selçuk KILINÇ, Hakan GÜLMEZ. Türkiye’de Okul Sağlığı ve Yasal Durum. Ankara </a:t>
            </a:r>
            <a:r>
              <a:rPr lang="tr-TR" dirty="0" err="1" smtClean="0"/>
              <a:t>Medical</a:t>
            </a:r>
            <a:r>
              <a:rPr lang="tr-TR" dirty="0" smtClean="0"/>
              <a:t> </a:t>
            </a:r>
            <a:r>
              <a:rPr lang="tr-TR" dirty="0" err="1" smtClean="0"/>
              <a:t>Journal</a:t>
            </a:r>
            <a:r>
              <a:rPr lang="tr-TR" dirty="0" smtClean="0"/>
              <a:t>, 2013; 13(2):71-81.</a:t>
            </a: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urdurgazetesi.com/media/k2/items/cache/8043a0cf93a7fdb9b152434c0f8ae737_XL.jpg"/>
          <p:cNvPicPr>
            <a:picLocks noChangeAspect="1" noChangeArrowheads="1"/>
          </p:cNvPicPr>
          <p:nvPr/>
        </p:nvPicPr>
        <p:blipFill>
          <a:blip r:embed="rId2" cstate="print"/>
          <a:srcRect/>
          <a:stretch>
            <a:fillRect/>
          </a:stretch>
        </p:blipFill>
        <p:spPr bwMode="auto">
          <a:xfrm>
            <a:off x="323528" y="260648"/>
            <a:ext cx="8572500" cy="6350496"/>
          </a:xfrm>
          <a:prstGeom prst="rect">
            <a:avLst/>
          </a:prstGeom>
          <a:noFill/>
        </p:spPr>
      </p:pic>
      <p:sp>
        <p:nvSpPr>
          <p:cNvPr id="4" name="3 Dikdörtgen"/>
          <p:cNvSpPr/>
          <p:nvPr/>
        </p:nvSpPr>
        <p:spPr>
          <a:xfrm>
            <a:off x="2123728" y="5085184"/>
            <a:ext cx="4823243" cy="923330"/>
          </a:xfrm>
          <a:prstGeom prst="rect">
            <a:avLst/>
          </a:prstGeom>
          <a:noFill/>
        </p:spPr>
        <p:txBody>
          <a:bodyPr wrap="none" lIns="91440" tIns="45720" rIns="91440" bIns="45720">
            <a:spAutoFit/>
          </a:bodyPr>
          <a:lstStyle/>
          <a:p>
            <a:pPr algn="ctr"/>
            <a:r>
              <a:rPr lang="tr-T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Teşekkür ederiz.</a:t>
            </a:r>
            <a:endParaRPr lang="tr-TR"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lstStyle/>
          <a:p>
            <a:pPr algn="just"/>
            <a:r>
              <a:rPr lang="tr-TR" dirty="0"/>
              <a:t>Okul sağlığı oldukça geniş bir yaş bandında; ana sınıfından lise sona kadar pek çok çocuğumuzu ilgilendiren bir konudur. Türkiye’de </a:t>
            </a:r>
            <a:r>
              <a:rPr lang="tr-TR" dirty="0" smtClean="0"/>
              <a:t>2012-2013 </a:t>
            </a:r>
            <a:r>
              <a:rPr lang="tr-TR" dirty="0"/>
              <a:t>Eğitim Öğretim döneminde okul öncesi dâhil olmak üzere ilk ve orta öğrenimde </a:t>
            </a:r>
            <a:r>
              <a:rPr lang="tr-TR" dirty="0" smtClean="0"/>
              <a:t>~17 </a:t>
            </a:r>
            <a:r>
              <a:rPr lang="tr-TR" dirty="0"/>
              <a:t>milyon öğrenci vardır ve bu rakam nüfusun %22.5’ini oluşturmaktadır. Yine 800 bini aşkın öğretmen ve okul çalışanı okul sağlığı kapsamında </a:t>
            </a:r>
            <a:r>
              <a:rPr lang="tr-TR" dirty="0" smtClean="0"/>
              <a:t>değerlendirilmelidir.</a:t>
            </a:r>
            <a:endParaRPr lang="tr-TR" dirty="0"/>
          </a:p>
        </p:txBody>
      </p:sp>
      <p:graphicFrame>
        <p:nvGraphicFramePr>
          <p:cNvPr id="5" name="4 Grafik"/>
          <p:cNvGraphicFramePr/>
          <p:nvPr/>
        </p:nvGraphicFramePr>
        <p:xfrm>
          <a:off x="7752184" y="0"/>
          <a:ext cx="1391816" cy="14127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1143000"/>
          </a:xfrm>
        </p:spPr>
        <p:txBody>
          <a:bodyPr>
            <a:normAutofit/>
          </a:bodyPr>
          <a:lstStyle/>
          <a:p>
            <a:r>
              <a:rPr lang="tr-TR" sz="4000" b="1" dirty="0" smtClean="0"/>
              <a:t>Mevzuat</a:t>
            </a:r>
            <a:endParaRPr lang="tr-TR" sz="4000" b="1" dirty="0"/>
          </a:p>
        </p:txBody>
      </p:sp>
      <p:sp>
        <p:nvSpPr>
          <p:cNvPr id="3" name="2 İçerik Yer Tutucusu"/>
          <p:cNvSpPr>
            <a:spLocks noGrp="1"/>
          </p:cNvSpPr>
          <p:nvPr>
            <p:ph idx="1"/>
          </p:nvPr>
        </p:nvSpPr>
        <p:spPr>
          <a:xfrm>
            <a:off x="457200" y="908720"/>
            <a:ext cx="8229600" cy="5544616"/>
          </a:xfrm>
        </p:spPr>
        <p:txBody>
          <a:bodyPr>
            <a:normAutofit fontScale="92500" lnSpcReduction="10000"/>
          </a:bodyPr>
          <a:lstStyle/>
          <a:p>
            <a:pPr algn="just"/>
            <a:r>
              <a:rPr lang="tr-TR" dirty="0"/>
              <a:t>Aile Hekimliği </a:t>
            </a:r>
            <a:r>
              <a:rPr lang="tr-TR" dirty="0" smtClean="0"/>
              <a:t>Yönetmeliği (R.G. Tarih:25 Ocak 2013 Sayı:28539) (3.madde Kişiye yönelik…….)</a:t>
            </a:r>
          </a:p>
          <a:p>
            <a:pPr algn="just"/>
            <a:r>
              <a:rPr lang="tr-TR" dirty="0"/>
              <a:t>Toplum Sağlığı Merkezlerinin Kurulması ve Çalıştırılmasına Dair </a:t>
            </a:r>
            <a:r>
              <a:rPr lang="tr-TR" dirty="0" smtClean="0"/>
              <a:t>Yönerge (Makamın 03.08.2011 tarih ve 25143 sayılı onayı) (8, 11, 17, 18, 22, 24, 27, 28 ve 29.maddeler)</a:t>
            </a:r>
          </a:p>
          <a:p>
            <a:pPr algn="just"/>
            <a:r>
              <a:rPr lang="tr-TR" dirty="0"/>
              <a:t>Türkiye’de Okul Sağlığı Hizmetleri esasen Milli Eğitim Bakanlığı (MEB) ve Sağlık Bakanlıkları arasında 25.09.2006 tarihinde imzalanan Okul Sağlığı İşbirliği Protokolü ile </a:t>
            </a:r>
            <a:r>
              <a:rPr lang="tr-TR" dirty="0" smtClean="0"/>
              <a:t>yürütülmektedir. </a:t>
            </a:r>
          </a:p>
          <a:p>
            <a:pPr algn="just"/>
            <a:r>
              <a:rPr lang="tr-TR" dirty="0" smtClean="0"/>
              <a:t>TSM Performans Değerlendirmesi (29 Ağustos 2013)(2, 3, 4, 7, 8 ve 14.maddeler)  </a:t>
            </a:r>
            <a:endParaRPr lang="tr-TR" dirty="0"/>
          </a:p>
        </p:txBody>
      </p:sp>
      <p:pic>
        <p:nvPicPr>
          <p:cNvPr id="14338" name="Picture 2" descr="http://degadd.com.tr/UserFiles/degadd_com_tr/mevzuat2.jpg"/>
          <p:cNvPicPr>
            <a:picLocks noChangeAspect="1" noChangeArrowheads="1"/>
          </p:cNvPicPr>
          <p:nvPr/>
        </p:nvPicPr>
        <p:blipFill>
          <a:blip r:embed="rId2" cstate="print"/>
          <a:srcRect/>
          <a:stretch>
            <a:fillRect/>
          </a:stretch>
        </p:blipFill>
        <p:spPr bwMode="auto">
          <a:xfrm>
            <a:off x="7956376" y="0"/>
            <a:ext cx="1187624" cy="104902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634082"/>
          </a:xfrm>
        </p:spPr>
        <p:txBody>
          <a:bodyPr>
            <a:noAutofit/>
          </a:bodyPr>
          <a:lstStyle/>
          <a:p>
            <a:r>
              <a:rPr lang="tr-TR" sz="3200" b="1" dirty="0" smtClean="0"/>
              <a:t>Okul Sağlığı Bileşenleri</a:t>
            </a:r>
            <a:r>
              <a:rPr lang="tr-TR" sz="2400" b="1" dirty="0" smtClean="0"/>
              <a:t>(1)</a:t>
            </a:r>
            <a:br>
              <a:rPr lang="tr-TR" sz="2400" b="1" dirty="0" smtClean="0"/>
            </a:br>
            <a:endParaRPr lang="tr-TR" sz="2400" b="1" dirty="0"/>
          </a:p>
        </p:txBody>
      </p:sp>
      <p:sp>
        <p:nvSpPr>
          <p:cNvPr id="3" name="2 İçerik Yer Tutucusu"/>
          <p:cNvSpPr>
            <a:spLocks noGrp="1"/>
          </p:cNvSpPr>
          <p:nvPr>
            <p:ph idx="1"/>
          </p:nvPr>
        </p:nvSpPr>
        <p:spPr>
          <a:xfrm>
            <a:off x="395536" y="548680"/>
            <a:ext cx="8229600" cy="6120680"/>
          </a:xfrm>
        </p:spPr>
        <p:txBody>
          <a:bodyPr>
            <a:noAutofit/>
          </a:bodyPr>
          <a:lstStyle/>
          <a:p>
            <a:pPr>
              <a:buNone/>
            </a:pPr>
            <a:r>
              <a:rPr lang="tr-TR" sz="1600" b="1" dirty="0" smtClean="0"/>
              <a:t>1.Öğrenci Sağlığı</a:t>
            </a:r>
          </a:p>
          <a:p>
            <a:pPr lvl="1">
              <a:buNone/>
            </a:pPr>
            <a:r>
              <a:rPr lang="tr-TR" sz="1600" dirty="0" smtClean="0"/>
              <a:t>1.1.Okula kayıt muayenesi (Aile Hekimi) </a:t>
            </a:r>
          </a:p>
          <a:p>
            <a:pPr lvl="1">
              <a:buNone/>
            </a:pPr>
            <a:r>
              <a:rPr lang="tr-TR" sz="1600" dirty="0" smtClean="0"/>
              <a:t>1.2.Periyodik muayeneler</a:t>
            </a:r>
          </a:p>
          <a:p>
            <a:pPr lvl="1">
              <a:buNone/>
            </a:pPr>
            <a:r>
              <a:rPr lang="tr-TR" sz="1600" dirty="0"/>
              <a:t>	</a:t>
            </a:r>
            <a:r>
              <a:rPr lang="tr-TR" sz="1600" dirty="0" smtClean="0"/>
              <a:t>1.2.1.Fiziksel büyüme ve gelişme (boy- kilo vb.)  (TSM hemşire ve ebeleri)</a:t>
            </a:r>
          </a:p>
          <a:p>
            <a:pPr lvl="1">
              <a:buNone/>
            </a:pPr>
            <a:r>
              <a:rPr lang="tr-TR" sz="1600" dirty="0"/>
              <a:t>	</a:t>
            </a:r>
            <a:r>
              <a:rPr lang="tr-TR" sz="1600" dirty="0" smtClean="0"/>
              <a:t>1.2.2.Gelişme</a:t>
            </a:r>
          </a:p>
          <a:p>
            <a:pPr lvl="1">
              <a:buNone/>
            </a:pPr>
            <a:r>
              <a:rPr lang="tr-TR" sz="1600" dirty="0"/>
              <a:t>	</a:t>
            </a:r>
            <a:r>
              <a:rPr lang="tr-TR" sz="1600" dirty="0" smtClean="0"/>
              <a:t>	1.2.2.1.Cinsel gelişim </a:t>
            </a:r>
          </a:p>
          <a:p>
            <a:pPr lvl="1">
              <a:buNone/>
            </a:pPr>
            <a:r>
              <a:rPr lang="tr-TR" sz="1600" dirty="0"/>
              <a:t>	</a:t>
            </a:r>
            <a:r>
              <a:rPr lang="tr-TR" sz="1600" dirty="0" smtClean="0"/>
              <a:t>	1.2.2.2.</a:t>
            </a:r>
            <a:r>
              <a:rPr lang="tr-TR" sz="1600" dirty="0" err="1" smtClean="0"/>
              <a:t>Psikososyal</a:t>
            </a:r>
            <a:r>
              <a:rPr lang="tr-TR" sz="1600" dirty="0" smtClean="0"/>
              <a:t> gelişim</a:t>
            </a:r>
          </a:p>
          <a:p>
            <a:pPr lvl="1">
              <a:buNone/>
            </a:pPr>
            <a:r>
              <a:rPr lang="tr-TR" sz="1600" dirty="0" smtClean="0"/>
              <a:t>1.3.Sağlık taramaları</a:t>
            </a:r>
          </a:p>
          <a:p>
            <a:pPr lvl="1">
              <a:buNone/>
            </a:pPr>
            <a:r>
              <a:rPr lang="tr-TR" sz="1600" dirty="0" smtClean="0"/>
              <a:t>	1.3.1.Göz taraması  (TSM hemşire ve ebeleri) </a:t>
            </a:r>
          </a:p>
          <a:p>
            <a:pPr lvl="1">
              <a:buNone/>
            </a:pPr>
            <a:r>
              <a:rPr lang="tr-TR" sz="1600" dirty="0" smtClean="0"/>
              <a:t>	1.3.2. İşitme taraması (TSM hemşire ve ebeleri- İşitme cihazı) </a:t>
            </a:r>
          </a:p>
          <a:p>
            <a:pPr lvl="1">
              <a:buNone/>
            </a:pPr>
            <a:r>
              <a:rPr lang="tr-TR" sz="1600" dirty="0" smtClean="0"/>
              <a:t>	1.3.3.Duruş bozuklukları taraması (TSM hemşire ve ebeleri) </a:t>
            </a:r>
          </a:p>
          <a:p>
            <a:pPr lvl="1">
              <a:buNone/>
            </a:pPr>
            <a:r>
              <a:rPr lang="tr-TR" sz="1600" dirty="0" smtClean="0"/>
              <a:t>	1.3.4.Hipertansiyon taraması (TSM hemşire ve ebeleri) </a:t>
            </a:r>
          </a:p>
          <a:p>
            <a:pPr lvl="1">
              <a:buNone/>
            </a:pPr>
            <a:r>
              <a:rPr lang="tr-TR" sz="1600" dirty="0" smtClean="0"/>
              <a:t>	1.3.5.Anemi taraması (TSM hemşire ve ebeleri + Aile Hekimi)</a:t>
            </a:r>
          </a:p>
          <a:p>
            <a:pPr lvl="1">
              <a:buNone/>
            </a:pPr>
            <a:r>
              <a:rPr lang="tr-TR" sz="1600" dirty="0" smtClean="0"/>
              <a:t>	1.3.6.İdrar analizi (TSM hemşire ve ebeleri + Aile Hekimi)</a:t>
            </a:r>
          </a:p>
          <a:p>
            <a:pPr lvl="1">
              <a:buNone/>
            </a:pPr>
            <a:r>
              <a:rPr lang="tr-TR" sz="1600" dirty="0" smtClean="0"/>
              <a:t>	1.3.7.</a:t>
            </a:r>
            <a:r>
              <a:rPr lang="tr-TR" sz="1600" dirty="0" err="1" smtClean="0"/>
              <a:t>Hiperlipidemi</a:t>
            </a:r>
            <a:r>
              <a:rPr lang="tr-TR" sz="1600" dirty="0" smtClean="0"/>
              <a:t> taraması (TSM hemşire ve ebeleri + Aile Hekimi)</a:t>
            </a:r>
          </a:p>
          <a:p>
            <a:pPr lvl="1">
              <a:buNone/>
            </a:pPr>
            <a:r>
              <a:rPr lang="tr-TR" sz="1600" dirty="0" smtClean="0"/>
              <a:t>	1.3.8.</a:t>
            </a:r>
            <a:r>
              <a:rPr lang="tr-TR" sz="1600" dirty="0" err="1" smtClean="0"/>
              <a:t>Tiroid</a:t>
            </a:r>
            <a:r>
              <a:rPr lang="tr-TR" sz="1600" dirty="0" smtClean="0"/>
              <a:t> taraması (TSM hemşire ve ebeleri + Aile Hekimi)</a:t>
            </a:r>
          </a:p>
          <a:p>
            <a:pPr lvl="1">
              <a:buNone/>
            </a:pPr>
            <a:r>
              <a:rPr lang="tr-TR" sz="1600" dirty="0" smtClean="0"/>
              <a:t>	1.3.9.Ağız ve diş taraması  (Diş Hekimleri)</a:t>
            </a:r>
          </a:p>
          <a:p>
            <a:pPr lvl="1">
              <a:buNone/>
            </a:pPr>
            <a:r>
              <a:rPr lang="tr-TR" sz="1600" dirty="0" smtClean="0"/>
              <a:t>	1.3.10.</a:t>
            </a:r>
            <a:r>
              <a:rPr lang="tr-TR" sz="1600" dirty="0" err="1" smtClean="0"/>
              <a:t>Talasemi</a:t>
            </a:r>
            <a:r>
              <a:rPr lang="tr-TR" sz="1600" dirty="0" smtClean="0"/>
              <a:t> taraması (TSM hemşire ve ebeleri + Aile Hekimi)</a:t>
            </a:r>
          </a:p>
          <a:p>
            <a:pPr lvl="1">
              <a:buNone/>
            </a:pPr>
            <a:r>
              <a:rPr lang="tr-TR" sz="1600" dirty="0" smtClean="0"/>
              <a:t>	1.3.11.CYBH ve </a:t>
            </a:r>
            <a:r>
              <a:rPr lang="tr-TR" sz="1600" dirty="0" err="1" smtClean="0"/>
              <a:t>Pap</a:t>
            </a:r>
            <a:r>
              <a:rPr lang="tr-TR" sz="1600" dirty="0" smtClean="0"/>
              <a:t> </a:t>
            </a:r>
            <a:r>
              <a:rPr lang="tr-TR" sz="1600" dirty="0" err="1" smtClean="0"/>
              <a:t>Smear</a:t>
            </a:r>
            <a:r>
              <a:rPr lang="tr-TR" sz="1600" dirty="0" smtClean="0"/>
              <a:t> taraması </a:t>
            </a:r>
          </a:p>
          <a:p>
            <a:pPr lvl="1">
              <a:buNone/>
            </a:pPr>
            <a:r>
              <a:rPr lang="tr-TR" sz="1600" dirty="0" smtClean="0"/>
              <a:t>	1.3.12.diğer (Diyabet) </a:t>
            </a:r>
          </a:p>
          <a:p>
            <a:pPr lvl="1">
              <a:buNone/>
            </a:pPr>
            <a:r>
              <a:rPr lang="tr-TR" sz="1600" dirty="0" smtClean="0"/>
              <a:t>		Yapılıyor 			Yapılacak 			Yapılmalı</a:t>
            </a:r>
          </a:p>
          <a:p>
            <a:pPr lvl="1">
              <a:buNone/>
            </a:pPr>
            <a:endParaRPr lang="tr-TR" sz="1600" dirty="0" smtClean="0"/>
          </a:p>
        </p:txBody>
      </p:sp>
      <p:sp>
        <p:nvSpPr>
          <p:cNvPr id="5" name="4 Dikdörtgen"/>
          <p:cNvSpPr/>
          <p:nvPr/>
        </p:nvSpPr>
        <p:spPr>
          <a:xfrm>
            <a:off x="6300192" y="3573016"/>
            <a:ext cx="423664" cy="1356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8 Dikdörtgen"/>
          <p:cNvSpPr/>
          <p:nvPr/>
        </p:nvSpPr>
        <p:spPr>
          <a:xfrm>
            <a:off x="6588224" y="5661248"/>
            <a:ext cx="432048" cy="1440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1" name="10 Dikdörtgen"/>
          <p:cNvSpPr/>
          <p:nvPr/>
        </p:nvSpPr>
        <p:spPr>
          <a:xfrm>
            <a:off x="7452320" y="1556792"/>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3" name="12 Dikdörtgen"/>
          <p:cNvSpPr/>
          <p:nvPr/>
        </p:nvSpPr>
        <p:spPr>
          <a:xfrm>
            <a:off x="5148064" y="2996952"/>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4" name="13 Dikdörtgen"/>
          <p:cNvSpPr/>
          <p:nvPr/>
        </p:nvSpPr>
        <p:spPr>
          <a:xfrm>
            <a:off x="5868144" y="3861048"/>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5" name="14 Dikdörtgen"/>
          <p:cNvSpPr/>
          <p:nvPr/>
        </p:nvSpPr>
        <p:spPr>
          <a:xfrm>
            <a:off x="4788024" y="5373216"/>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6" name="15 Dikdörtgen"/>
          <p:cNvSpPr/>
          <p:nvPr/>
        </p:nvSpPr>
        <p:spPr>
          <a:xfrm>
            <a:off x="3347864" y="2132856"/>
            <a:ext cx="432048"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7" name="16 Dikdörtgen"/>
          <p:cNvSpPr/>
          <p:nvPr/>
        </p:nvSpPr>
        <p:spPr>
          <a:xfrm>
            <a:off x="4355976" y="5877272"/>
            <a:ext cx="432048"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8" name="17 Dikdörtgen"/>
          <p:cNvSpPr/>
          <p:nvPr/>
        </p:nvSpPr>
        <p:spPr>
          <a:xfrm>
            <a:off x="3707904" y="2420888"/>
            <a:ext cx="432048"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0" name="19 Dikdörtgen"/>
          <p:cNvSpPr/>
          <p:nvPr/>
        </p:nvSpPr>
        <p:spPr>
          <a:xfrm>
            <a:off x="3635896" y="6525344"/>
            <a:ext cx="432048" cy="1440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1" name="20 Dikdörtgen"/>
          <p:cNvSpPr/>
          <p:nvPr/>
        </p:nvSpPr>
        <p:spPr>
          <a:xfrm>
            <a:off x="899592" y="6525344"/>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2" name="21 Dikdörtgen"/>
          <p:cNvSpPr/>
          <p:nvPr/>
        </p:nvSpPr>
        <p:spPr>
          <a:xfrm>
            <a:off x="6372200" y="6525344"/>
            <a:ext cx="432048"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3" name="22 Dikdörtgen"/>
          <p:cNvSpPr/>
          <p:nvPr/>
        </p:nvSpPr>
        <p:spPr>
          <a:xfrm>
            <a:off x="6372200" y="3284984"/>
            <a:ext cx="432048"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4" name="23 Dikdörtgen"/>
          <p:cNvSpPr/>
          <p:nvPr/>
        </p:nvSpPr>
        <p:spPr>
          <a:xfrm>
            <a:off x="5652120" y="908720"/>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5" name="24 Dikdörtgen"/>
          <p:cNvSpPr/>
          <p:nvPr/>
        </p:nvSpPr>
        <p:spPr>
          <a:xfrm>
            <a:off x="6444208" y="4149080"/>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6" name="25 Dikdörtgen"/>
          <p:cNvSpPr/>
          <p:nvPr/>
        </p:nvSpPr>
        <p:spPr>
          <a:xfrm>
            <a:off x="6084168" y="4437112"/>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7" name="26 Dikdörtgen"/>
          <p:cNvSpPr/>
          <p:nvPr/>
        </p:nvSpPr>
        <p:spPr>
          <a:xfrm>
            <a:off x="6948264" y="4725144"/>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8" name="27 Dikdörtgen"/>
          <p:cNvSpPr/>
          <p:nvPr/>
        </p:nvSpPr>
        <p:spPr>
          <a:xfrm>
            <a:off x="6228184" y="5085184"/>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9" name="28 Dikdörtgen"/>
          <p:cNvSpPr/>
          <p:nvPr/>
        </p:nvSpPr>
        <p:spPr>
          <a:xfrm>
            <a:off x="3131840" y="6237312"/>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229600" cy="5400600"/>
          </a:xfrm>
        </p:spPr>
        <p:txBody>
          <a:bodyPr>
            <a:normAutofit/>
          </a:bodyPr>
          <a:lstStyle/>
          <a:p>
            <a:pPr lvl="1">
              <a:buNone/>
            </a:pPr>
            <a:r>
              <a:rPr lang="tr-TR" dirty="0" smtClean="0"/>
              <a:t>1.4.Bulaşıcı hastalıklarla savaş (Okul aşıları, su depolarının kontrolü, klorlanması , kantin denetimleri vb.) </a:t>
            </a:r>
          </a:p>
          <a:p>
            <a:pPr lvl="1">
              <a:buNone/>
            </a:pPr>
            <a:r>
              <a:rPr lang="tr-TR" dirty="0" smtClean="0"/>
              <a:t>1.5.Kazaları önleme ve ilkyardım </a:t>
            </a:r>
          </a:p>
          <a:p>
            <a:pPr lvl="1">
              <a:buNone/>
            </a:pPr>
            <a:r>
              <a:rPr lang="tr-TR" dirty="0" smtClean="0"/>
              <a:t>1.6.Ruh sağlığı çalışmaları</a:t>
            </a:r>
          </a:p>
          <a:p>
            <a:pPr lvl="1">
              <a:buNone/>
            </a:pPr>
            <a:r>
              <a:rPr lang="tr-TR" dirty="0" smtClean="0"/>
              <a:t>1.7.Akut ve kronik hastalığı olan çocukların tanı, tedavi ve takipleri (Aile Hekimi + Uzman Hekimler)</a:t>
            </a:r>
          </a:p>
          <a:p>
            <a:pPr lvl="1">
              <a:buNone/>
            </a:pPr>
            <a:r>
              <a:rPr lang="tr-TR" dirty="0" smtClean="0"/>
              <a:t>1.8.Beden eğitimi ve okul sporları çalışmaları </a:t>
            </a:r>
          </a:p>
          <a:p>
            <a:pPr lvl="1">
              <a:buNone/>
            </a:pPr>
            <a:r>
              <a:rPr lang="tr-TR" dirty="0" smtClean="0"/>
              <a:t>1.9.Sağlık eğitimi  ( Beslenme, hijyen, koruyucu Ağız ve Diş Sağlığı Hizmetleri vb.)</a:t>
            </a:r>
          </a:p>
          <a:p>
            <a:endParaRPr lang="tr-TR" dirty="0"/>
          </a:p>
        </p:txBody>
      </p:sp>
      <p:sp>
        <p:nvSpPr>
          <p:cNvPr id="4" name="3 Dikdörtgen"/>
          <p:cNvSpPr/>
          <p:nvPr/>
        </p:nvSpPr>
        <p:spPr>
          <a:xfrm>
            <a:off x="7884368" y="1196752"/>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 name="4 Dikdörtgen"/>
          <p:cNvSpPr/>
          <p:nvPr/>
        </p:nvSpPr>
        <p:spPr>
          <a:xfrm>
            <a:off x="5796136" y="2420888"/>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Dikdörtgen"/>
          <p:cNvSpPr/>
          <p:nvPr/>
        </p:nvSpPr>
        <p:spPr>
          <a:xfrm>
            <a:off x="5004048" y="2924944"/>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6 Dikdörtgen"/>
          <p:cNvSpPr/>
          <p:nvPr/>
        </p:nvSpPr>
        <p:spPr>
          <a:xfrm>
            <a:off x="8100392" y="3429000"/>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Dikdörtgen"/>
          <p:cNvSpPr/>
          <p:nvPr/>
        </p:nvSpPr>
        <p:spPr>
          <a:xfrm>
            <a:off x="7596336" y="4365104"/>
            <a:ext cx="432048" cy="1440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8 Dikdörtgen"/>
          <p:cNvSpPr/>
          <p:nvPr/>
        </p:nvSpPr>
        <p:spPr>
          <a:xfrm>
            <a:off x="5508104" y="5301208"/>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1" name="10 Dikdörtgen"/>
          <p:cNvSpPr/>
          <p:nvPr/>
        </p:nvSpPr>
        <p:spPr>
          <a:xfrm>
            <a:off x="5652120" y="2924944"/>
            <a:ext cx="432048" cy="1440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2" name="11 Dikdörtgen"/>
          <p:cNvSpPr/>
          <p:nvPr/>
        </p:nvSpPr>
        <p:spPr>
          <a:xfrm>
            <a:off x="6444208" y="2420888"/>
            <a:ext cx="432048" cy="14401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229600" cy="4525963"/>
          </a:xfrm>
        </p:spPr>
        <p:txBody>
          <a:bodyPr>
            <a:normAutofit lnSpcReduction="10000"/>
          </a:bodyPr>
          <a:lstStyle/>
          <a:p>
            <a:pPr>
              <a:buNone/>
            </a:pPr>
            <a:r>
              <a:rPr lang="tr-TR" b="1" dirty="0" smtClean="0"/>
              <a:t>2.Okul Çevresi </a:t>
            </a:r>
            <a:r>
              <a:rPr lang="tr-TR" dirty="0" smtClean="0"/>
              <a:t>(Beyaz Bayrak Projesi, Okulun ergonomisi vb.) </a:t>
            </a:r>
          </a:p>
          <a:p>
            <a:pPr>
              <a:buNone/>
            </a:pPr>
            <a:endParaRPr lang="tr-TR" dirty="0" smtClean="0"/>
          </a:p>
          <a:p>
            <a:pPr>
              <a:buNone/>
            </a:pPr>
            <a:r>
              <a:rPr lang="tr-TR" b="1" dirty="0" smtClean="0"/>
              <a:t>3.Sağlık Eğitimi </a:t>
            </a:r>
            <a:r>
              <a:rPr lang="tr-TR" dirty="0" smtClean="0"/>
              <a:t>(Beslenme Dostu Okul Projesi, Akran eğitimi vb.)</a:t>
            </a:r>
          </a:p>
          <a:p>
            <a:pPr>
              <a:buNone/>
            </a:pPr>
            <a:endParaRPr lang="tr-TR" dirty="0" smtClean="0"/>
          </a:p>
          <a:p>
            <a:pPr>
              <a:buNone/>
            </a:pPr>
            <a:r>
              <a:rPr lang="tr-TR" b="1" dirty="0" smtClean="0"/>
              <a:t>4.Çalışan Sağlığı </a:t>
            </a:r>
            <a:r>
              <a:rPr lang="tr-TR" dirty="0" smtClean="0"/>
              <a:t>(İş Güvenliği ve Çalışan Sağlığı Uygulamaları, Öğretmenlerin rol-model olması-sigara içmemesi vb. </a:t>
            </a:r>
          </a:p>
          <a:p>
            <a:endParaRPr lang="tr-TR" dirty="0"/>
          </a:p>
        </p:txBody>
      </p:sp>
      <p:sp>
        <p:nvSpPr>
          <p:cNvPr id="6" name="5 Dikdörtgen"/>
          <p:cNvSpPr/>
          <p:nvPr/>
        </p:nvSpPr>
        <p:spPr>
          <a:xfrm>
            <a:off x="5436096" y="4941168"/>
            <a:ext cx="432048" cy="1440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6 Dikdörtgen"/>
          <p:cNvSpPr/>
          <p:nvPr/>
        </p:nvSpPr>
        <p:spPr>
          <a:xfrm>
            <a:off x="3635896" y="1484784"/>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7 Dikdörtgen"/>
          <p:cNvSpPr/>
          <p:nvPr/>
        </p:nvSpPr>
        <p:spPr>
          <a:xfrm>
            <a:off x="3923928" y="2996952"/>
            <a:ext cx="432048" cy="1440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0"/>
            <a:ext cx="8229600" cy="922114"/>
          </a:xfrm>
        </p:spPr>
        <p:txBody>
          <a:bodyPr>
            <a:normAutofit/>
          </a:bodyPr>
          <a:lstStyle/>
          <a:p>
            <a:r>
              <a:rPr lang="tr-TR" sz="2400" b="1" dirty="0" smtClean="0"/>
              <a:t>İzlem ve Tarama Sıklığı </a:t>
            </a:r>
            <a:r>
              <a:rPr lang="tr-TR" sz="1600" b="1" dirty="0" smtClean="0"/>
              <a:t>(2) </a:t>
            </a:r>
            <a:endParaRPr lang="tr-TR" sz="1600" b="1" dirty="0"/>
          </a:p>
        </p:txBody>
      </p:sp>
      <p:sp>
        <p:nvSpPr>
          <p:cNvPr id="3" name="2 İçerik Yer Tutucusu"/>
          <p:cNvSpPr>
            <a:spLocks noGrp="1"/>
          </p:cNvSpPr>
          <p:nvPr>
            <p:ph idx="1"/>
          </p:nvPr>
        </p:nvSpPr>
        <p:spPr>
          <a:xfrm>
            <a:off x="457200" y="764704"/>
            <a:ext cx="8229600" cy="5904656"/>
          </a:xfrm>
        </p:spPr>
        <p:txBody>
          <a:bodyPr>
            <a:normAutofit fontScale="92500"/>
          </a:bodyPr>
          <a:lstStyle/>
          <a:p>
            <a:pPr algn="just"/>
            <a:r>
              <a:rPr lang="tr-TR" sz="1800" b="1" dirty="0" smtClean="0"/>
              <a:t>Fiziksel büyüme ve gelişme: </a:t>
            </a:r>
            <a:r>
              <a:rPr lang="tr-TR" sz="1800" i="1" dirty="0" smtClean="0"/>
              <a:t>Yılda 1 kez ölçüm yapılmalıdır. </a:t>
            </a:r>
            <a:r>
              <a:rPr lang="tr-TR" sz="1800" i="1" dirty="0" err="1" smtClean="0"/>
              <a:t>Obezite</a:t>
            </a:r>
            <a:r>
              <a:rPr lang="tr-TR" sz="1800" i="1" dirty="0" smtClean="0"/>
              <a:t>, zayıflık, gelişme geriliği vb. durumlarda ölçümler sıklaştırılmalı, her dönem ölçülmelidir.</a:t>
            </a:r>
          </a:p>
          <a:p>
            <a:pPr algn="just"/>
            <a:r>
              <a:rPr lang="tr-TR" sz="1800" b="1" dirty="0" smtClean="0"/>
              <a:t>Görme Taraması </a:t>
            </a:r>
            <a:r>
              <a:rPr lang="tr-TR" sz="1800" i="1" dirty="0" smtClean="0"/>
              <a:t>:4-6 yaşta yoğun olmak üzere, yılda 1 kez, mümkünse her dönem 1 kez ölçüm yapılmalıdır. 5,6,8,10,11-14, 15-17 ve 18-21 yaşlarda yapılmalıdır.  Problemli durumlarda ölçümler sıklaştırılmalıdır.</a:t>
            </a:r>
            <a:r>
              <a:rPr lang="tr-TR" sz="1800" b="1" dirty="0" smtClean="0"/>
              <a:t> </a:t>
            </a:r>
            <a:r>
              <a:rPr lang="tr-TR" sz="1800" dirty="0" err="1" smtClean="0"/>
              <a:t>Snellen</a:t>
            </a:r>
            <a:r>
              <a:rPr lang="tr-TR" sz="1800" dirty="0" smtClean="0"/>
              <a:t> Cetveli: </a:t>
            </a:r>
            <a:r>
              <a:rPr lang="tr-TR" sz="1800" i="1" dirty="0" smtClean="0"/>
              <a:t>testin asıldığı yer (Duvar, yazı tahtası vb.) ile teste alınan öğrenci arasında </a:t>
            </a:r>
            <a:r>
              <a:rPr lang="tr-TR" sz="1800" b="1" i="1" dirty="0" smtClean="0"/>
              <a:t>6(altı)</a:t>
            </a:r>
            <a:r>
              <a:rPr lang="tr-TR" sz="1800" i="1" dirty="0" smtClean="0"/>
              <a:t> metre uzaklık olması gerekir. )</a:t>
            </a:r>
          </a:p>
          <a:p>
            <a:pPr algn="just"/>
            <a:r>
              <a:rPr lang="tr-TR" sz="1800" b="1" dirty="0" smtClean="0"/>
              <a:t>Hipertansiyon Taraması :</a:t>
            </a:r>
            <a:r>
              <a:rPr lang="tr-TR" sz="1800" i="1" dirty="0" smtClean="0"/>
              <a:t>6, 8, 10, 12, 14, 16 ve 18 yaşında yapılmalıdır. Her muayene ölçüm için bir fırsattır. Hasta oturtularak ve ölçüm 2-3 kez tekrarlanarak yapılmalıdır. Yetişkin Tansiyon aletlerinde ölçülebilir kol çapı: 29-40 cm iken, Çocuk Tansiyon Aletlerinde ölçülebilir kol çapı: 19-29 </a:t>
            </a:r>
            <a:r>
              <a:rPr lang="tr-TR" sz="1800" i="1" dirty="0" err="1" smtClean="0"/>
              <a:t>cm’dir</a:t>
            </a:r>
            <a:r>
              <a:rPr lang="tr-TR" sz="1800" i="1" dirty="0" smtClean="0"/>
              <a:t>. Manşon kalınlığı kol uzunluğunun 2 / 3’ü kadar olmalıdır.) Sonuç (Kan basıncı yaş, cinsiyet, ağırlık ve boy göz önüne alınarak değerlendirildiğinde; ölçülen kan basıncı değeri eğrilerde %90’nın üzerinde ise sınırda </a:t>
            </a:r>
            <a:r>
              <a:rPr lang="tr-TR" sz="1800" i="1" dirty="0" err="1" smtClean="0"/>
              <a:t>Ht</a:t>
            </a:r>
            <a:r>
              <a:rPr lang="tr-TR" sz="1800" i="1" dirty="0" smtClean="0"/>
              <a:t>, %95’in üzerinde ise önemli </a:t>
            </a:r>
            <a:r>
              <a:rPr lang="tr-TR" sz="1800" i="1" dirty="0" err="1" smtClean="0"/>
              <a:t>Ht</a:t>
            </a:r>
            <a:r>
              <a:rPr lang="tr-TR" sz="1800" i="1" dirty="0" smtClean="0"/>
              <a:t> kabul edilir)</a:t>
            </a:r>
          </a:p>
          <a:p>
            <a:pPr algn="just"/>
            <a:r>
              <a:rPr lang="tr-TR" sz="1800" b="1" dirty="0" smtClean="0"/>
              <a:t>Anemi Taraması:</a:t>
            </a:r>
            <a:r>
              <a:rPr lang="tr-TR" sz="1800" i="1" dirty="0" smtClean="0"/>
              <a:t> 5, 11 ve 14 yaşında yapılmalıdır. Tablo’da yaşına göre – 2 SS altı anemi olarak kabul edilmelidir.</a:t>
            </a:r>
            <a:endParaRPr lang="tr-TR" sz="1800" dirty="0" smtClean="0"/>
          </a:p>
          <a:p>
            <a:pPr algn="just"/>
            <a:r>
              <a:rPr lang="tr-TR" sz="1800" b="1" dirty="0" smtClean="0"/>
              <a:t>DM Taraması:</a:t>
            </a:r>
            <a:r>
              <a:rPr lang="tr-TR" sz="1800" b="1" i="1" dirty="0" smtClean="0"/>
              <a:t> </a:t>
            </a:r>
            <a:r>
              <a:rPr lang="tr-TR" sz="1800" i="1" dirty="0" smtClean="0"/>
              <a:t>Anemi taraması ile birlikte yapılabilir. 10 yaş altı rutin tarama yapılmasına gerek yoktur, 10-17 yaşta ise 2 yılda 1 kez</a:t>
            </a:r>
          </a:p>
          <a:p>
            <a:pPr algn="just"/>
            <a:r>
              <a:rPr lang="tr-TR" sz="1800" dirty="0" smtClean="0"/>
              <a:t> </a:t>
            </a:r>
            <a:r>
              <a:rPr lang="tr-TR" sz="1800" b="1" dirty="0" err="1" smtClean="0"/>
              <a:t>Hiperlidemi</a:t>
            </a:r>
            <a:r>
              <a:rPr lang="tr-TR" sz="1800" b="1" dirty="0" smtClean="0"/>
              <a:t> </a:t>
            </a:r>
            <a:r>
              <a:rPr lang="tr-TR" sz="1800" i="1" dirty="0" smtClean="0"/>
              <a:t>:5 -  8,  9- 11 ve 12- 15 yaşlarda ölçüm yapılmalıdır.</a:t>
            </a:r>
          </a:p>
          <a:p>
            <a:pPr algn="just"/>
            <a:r>
              <a:rPr lang="tr-TR" sz="1800" b="1" dirty="0" err="1" smtClean="0"/>
              <a:t>Tiroid</a:t>
            </a:r>
            <a:r>
              <a:rPr lang="tr-TR" sz="1800" b="1" dirty="0" smtClean="0"/>
              <a:t> </a:t>
            </a:r>
            <a:r>
              <a:rPr lang="tr-TR" sz="1800" i="1" dirty="0" smtClean="0"/>
              <a:t>:Rutin tarama yapılmıyor, ancak 10 yaş altı en azından 1 kez,10-15 yaş arası guatr daha sık görülür, dolayısı ile bu yaş aralığında tahlil yapılabilir.</a:t>
            </a:r>
          </a:p>
          <a:p>
            <a:pPr algn="just"/>
            <a:r>
              <a:rPr lang="tr-TR" sz="1800" b="1" dirty="0" smtClean="0"/>
              <a:t>Ağız ve Diş Taraması </a:t>
            </a:r>
            <a:r>
              <a:rPr lang="tr-TR" sz="1800" i="1" dirty="0" smtClean="0"/>
              <a:t>:Yılda 1 kez,  problemli durumlarda daha sık yapılmalıdır.</a:t>
            </a:r>
            <a:endParaRPr lang="tr-TR" sz="1800" dirty="0" smtClean="0"/>
          </a:p>
          <a:p>
            <a:pPr>
              <a:buNone/>
            </a:pPr>
            <a:endParaRPr lang="tr-TR" sz="1800" dirty="0" smtClean="0"/>
          </a:p>
          <a:p>
            <a:endParaRPr lang="tr-TR" sz="1800" dirty="0" smtClean="0"/>
          </a:p>
          <a:p>
            <a:endParaRPr lang="tr-TR" sz="1800" dirty="0" smtClean="0"/>
          </a:p>
          <a:p>
            <a:endParaRPr lang="tr-TR" sz="1800" dirty="0" smtClean="0"/>
          </a:p>
          <a:p>
            <a:endParaRPr lang="tr-TR" sz="1800" dirty="0" smtClean="0"/>
          </a:p>
          <a:p>
            <a:endParaRPr lang="tr-TR" sz="1800" i="1" dirty="0" smtClean="0"/>
          </a:p>
          <a:p>
            <a:endParaRPr lang="tr-TR"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1441</TotalTime>
  <Words>1352</Words>
  <Application>Microsoft Office PowerPoint</Application>
  <PresentationFormat>Ekran Gösterisi (4:3)</PresentationFormat>
  <Paragraphs>306</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Ofis Teması</vt:lpstr>
      <vt:lpstr>Slayt 1</vt:lpstr>
      <vt:lpstr>SUNU İÇERİĞİ</vt:lpstr>
      <vt:lpstr>Okul Sağlığı nedir?</vt:lpstr>
      <vt:lpstr>Slayt 4</vt:lpstr>
      <vt:lpstr>Mevzuat</vt:lpstr>
      <vt:lpstr>Okul Sağlığı Bileşenleri(1) </vt:lpstr>
      <vt:lpstr>Slayt 7</vt:lpstr>
      <vt:lpstr>Slayt 8</vt:lpstr>
      <vt:lpstr>İzlem ve Tarama Sıklığı (2) </vt:lpstr>
      <vt:lpstr>  NOT: Anaokulu+4+4+4’e göre düzenlendi. Anaokulu 4-6 yaş gibi, ilkokul 1; 6-7 yaş gibi, ortaokul 1; 10-11 yaş gibi; lise 1; 14-15 yaş gibi öngörüldü.  </vt:lpstr>
      <vt:lpstr>Slayt 11</vt:lpstr>
      <vt:lpstr>Okul Sağlığı Web Uygulaması(3)</vt:lpstr>
      <vt:lpstr>Slayt 13</vt:lpstr>
      <vt:lpstr>Slayt 14</vt:lpstr>
      <vt:lpstr>Slayt 15</vt:lpstr>
      <vt:lpstr>Slayt 16</vt:lpstr>
      <vt:lpstr>Veli Bilgilendirme</vt:lpstr>
      <vt:lpstr>Slayt 18</vt:lpstr>
      <vt:lpstr>Slayt 19</vt:lpstr>
      <vt:lpstr>Slayt 20</vt:lpstr>
      <vt:lpstr>Slayt 21</vt:lpstr>
      <vt:lpstr>Okul Sağlığı Ekibi (örnek)</vt:lpstr>
      <vt:lpstr>Hazırlıklar </vt:lpstr>
      <vt:lpstr>Slayt 24</vt:lpstr>
      <vt:lpstr>2013-2014 Güz Döneminde yapılanlar;</vt:lpstr>
      <vt:lpstr>01 Nisan 2014 tarihi itibari ile yapılan veri girişleri</vt:lpstr>
      <vt:lpstr>Slayt 27</vt:lpstr>
      <vt:lpstr>Slayt 28</vt:lpstr>
      <vt:lpstr>Ağız ve Diş Sağlığı Taraması</vt:lpstr>
      <vt:lpstr>Yeni…</vt:lpstr>
      <vt:lpstr>Planlananlar</vt:lpstr>
      <vt:lpstr>Slayt 32</vt:lpstr>
      <vt:lpstr>Özetle;</vt:lpstr>
      <vt:lpstr>Kaynaklar</vt:lpstr>
      <vt:lpstr>Slayt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SAĞLIĞI UYGULAMALARI</dc:title>
  <dc:creator>Dell</dc:creator>
  <cp:lastModifiedBy>Dell</cp:lastModifiedBy>
  <cp:revision>181</cp:revision>
  <dcterms:created xsi:type="dcterms:W3CDTF">2013-10-22T05:17:24Z</dcterms:created>
  <dcterms:modified xsi:type="dcterms:W3CDTF">2014-04-07T08:24:04Z</dcterms:modified>
</cp:coreProperties>
</file>