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3" r:id="rId3"/>
    <p:sldId id="264" r:id="rId4"/>
    <p:sldId id="268" r:id="rId5"/>
    <p:sldId id="267" r:id="rId6"/>
    <p:sldId id="266" r:id="rId7"/>
    <p:sldId id="265" r:id="rId8"/>
    <p:sldId id="269" r:id="rId9"/>
    <p:sldId id="292" r:id="rId10"/>
    <p:sldId id="270" r:id="rId11"/>
    <p:sldId id="271" r:id="rId12"/>
    <p:sldId id="272" r:id="rId13"/>
    <p:sldId id="273" r:id="rId14"/>
    <p:sldId id="274" r:id="rId15"/>
    <p:sldId id="275" r:id="rId16"/>
    <p:sldId id="278" r:id="rId17"/>
    <p:sldId id="276" r:id="rId18"/>
    <p:sldId id="283" r:id="rId19"/>
    <p:sldId id="277" r:id="rId20"/>
    <p:sldId id="279" r:id="rId21"/>
    <p:sldId id="282" r:id="rId22"/>
    <p:sldId id="281" r:id="rId23"/>
    <p:sldId id="280" r:id="rId24"/>
    <p:sldId id="284" r:id="rId25"/>
    <p:sldId id="285" r:id="rId26"/>
    <p:sldId id="288" r:id="rId27"/>
    <p:sldId id="289" r:id="rId28"/>
    <p:sldId id="290" r:id="rId29"/>
    <p:sldId id="291" r:id="rId30"/>
    <p:sldId id="293" r:id="rId31"/>
    <p:sldId id="28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5BC48-2461-4001-B1B3-30E6DCF00EDF}" type="datetimeFigureOut">
              <a:rPr lang="tr-TR" smtClean="0"/>
              <a:t>20.02.2020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36B14-BC35-418F-8558-8B421712BBA9}" type="slidenum">
              <a:rPr lang="tr-TR" smtClean="0"/>
              <a:t>‹#›</a:t>
            </a:fld>
            <a:endParaRPr lang="tr-TR"/>
          </a:p>
        </p:txBody>
      </p:sp>
    </p:spTree>
    <p:extLst>
      <p:ext uri="{BB962C8B-B14F-4D97-AF65-F5344CB8AC3E}">
        <p14:creationId xmlns:p14="http://schemas.microsoft.com/office/powerpoint/2010/main" val="95268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D36B14-BC35-418F-8558-8B421712BBA9}" type="slidenum">
              <a:rPr lang="tr-TR" smtClean="0"/>
              <a:t>7</a:t>
            </a:fld>
            <a:endParaRPr lang="tr-TR"/>
          </a:p>
        </p:txBody>
      </p:sp>
    </p:spTree>
    <p:extLst>
      <p:ext uri="{BB962C8B-B14F-4D97-AF65-F5344CB8AC3E}">
        <p14:creationId xmlns:p14="http://schemas.microsoft.com/office/powerpoint/2010/main" val="245064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D36B14-BC35-418F-8558-8B421712BBA9}" type="slidenum">
              <a:rPr lang="tr-TR" smtClean="0"/>
              <a:t>8</a:t>
            </a:fld>
            <a:endParaRPr lang="tr-TR"/>
          </a:p>
        </p:txBody>
      </p:sp>
    </p:spTree>
    <p:extLst>
      <p:ext uri="{BB962C8B-B14F-4D97-AF65-F5344CB8AC3E}">
        <p14:creationId xmlns:p14="http://schemas.microsoft.com/office/powerpoint/2010/main" val="102342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9D36B14-BC35-418F-8558-8B421712BBA9}" type="slidenum">
              <a:rPr lang="tr-TR" smtClean="0"/>
              <a:t>9</a:t>
            </a:fld>
            <a:endParaRPr lang="tr-TR"/>
          </a:p>
        </p:txBody>
      </p:sp>
    </p:spTree>
    <p:extLst>
      <p:ext uri="{BB962C8B-B14F-4D97-AF65-F5344CB8AC3E}">
        <p14:creationId xmlns:p14="http://schemas.microsoft.com/office/powerpoint/2010/main" val="102342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hyperlink" Target="https://www.google.com/url?sa=i&amp;url=http://haberlife.org/2016/03/30/vinc-okul-duvarina-carpti-2-cocuk-oldu/&amp;psig=AOvVaw1Ex7pUPiyZWMO6-Xhb2n7k&amp;ust=1581161727396000&amp;source=images&amp;cd=vfe&amp;ved=0CAIQjRxqFwoTCOjAys2sv-cCFQAAAAAdAAAAABAJ"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google.com/url?sa=i&amp;url=https://okulisguvenligi.tr.gg/Okul-&amp;"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www.sgk.gen.tr/"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google.com/url?sa=i&amp;url=https://istanbulvizyonosgb.com/blog/bes-adimda-risk-degerlendirmesi/&amp;psig=AOvVaw1yzaNGGlmQv_BkVeo8KyxL&amp;ust=1581163253277000&amp;source=images&amp;cd=vfe&amp;ved=0CAIQjRxqFwoTCIio_qKyv-cCFQAAAAAdAAAAABAJ"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www.google.com/url?sa=i&amp;url=https://www.riskmed.com.tr/yeni2/hizmetler/osgb-hizmetleri/acil-durum-planlari.html&amp;psig=AOvVaw1k4NHT-uVjdYAHyRpdra_Q&amp;ust=1582013301521000&amp;source=images&amp;cd=vfe&amp;ved=0CAIQjRxqFwoTCNDY4fmQ2OcCFQAAAAAdAAAAABAD"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google.com/url?sa=i&amp;url=https://www.telkar.com.tr/sifir-atik-nedir/&amp;psig=AOvVaw25h4vhlBvAYTWaqmIm3o_n&amp;ust=1581160725833000&amp;source=images&amp;cd=vfe&amp;ved=0CAIQjRxqFwoTCJj50viov-cCFQAAAAAdAAAAABAJ"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google.com/url?sa=i&amp;url=http://www.vatekcevre.com/blog/dunyanin-ihtiyaci-sifir-atik&amp;psig=AOvVaw25h4vhlBvAYTWaqmIm3o_n&amp;ust=1581160725833000&amp;source=images&amp;cd=vfe&amp;ved=0CAIQjRxqFwoTCJj50viov-cCFQAAAAAdAAAAABAa"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11" name="Başlık 4"/>
          <p:cNvSpPr txBox="1">
            <a:spLocks/>
          </p:cNvSpPr>
          <p:nvPr/>
        </p:nvSpPr>
        <p:spPr>
          <a:xfrm>
            <a:off x="838200" y="228282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effectLst>
                  <a:outerShdw blurRad="38100" dist="38100" dir="2700000" algn="tl">
                    <a:srgbClr val="000000">
                      <a:alpha val="43137"/>
                    </a:srgbClr>
                  </a:outerShdw>
                </a:effectLst>
              </a:rPr>
              <a:t>2019-2020 EĞİTİM ÖĞRETİM YILI İŞ SAĞLIĞI VE GÜVENLİĞİ </a:t>
            </a:r>
          </a:p>
          <a:p>
            <a:r>
              <a:rPr lang="tr-TR" b="1" dirty="0" smtClean="0">
                <a:effectLst>
                  <a:outerShdw blurRad="38100" dist="38100" dir="2700000" algn="tl">
                    <a:srgbClr val="000000">
                      <a:alpha val="43137"/>
                    </a:srgbClr>
                  </a:outerShdw>
                </a:effectLst>
              </a:rPr>
              <a:t>KURUL TOPLANTISI</a:t>
            </a:r>
            <a:endParaRPr lang="tr-TR" b="1" dirty="0">
              <a:effectLst>
                <a:outerShdw blurRad="38100" dist="38100" dir="2700000" algn="tl">
                  <a:srgbClr val="000000">
                    <a:alpha val="43137"/>
                  </a:srgbClr>
                </a:outerShdw>
              </a:effectLst>
            </a:endParaRPr>
          </a:p>
        </p:txBody>
      </p:sp>
      <p:pic>
        <p:nvPicPr>
          <p:cNvPr id="12"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087" y="5491035"/>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3" name="Resim 12"/>
          <p:cNvPicPr>
            <a:picLocks noChangeAspect="1"/>
          </p:cNvPicPr>
          <p:nvPr/>
        </p:nvPicPr>
        <p:blipFill>
          <a:blip r:embed="rId4"/>
          <a:stretch>
            <a:fillRect/>
          </a:stretch>
        </p:blipFill>
        <p:spPr>
          <a:xfrm>
            <a:off x="166539" y="5744701"/>
            <a:ext cx="1653063" cy="867906"/>
          </a:xfrm>
          <a:prstGeom prst="rect">
            <a:avLst/>
          </a:prstGeom>
        </p:spPr>
      </p:pic>
      <p:sp>
        <p:nvSpPr>
          <p:cNvPr id="16" name="Başlık 15"/>
          <p:cNvSpPr>
            <a:spLocks noGrp="1"/>
          </p:cNvSpPr>
          <p:nvPr>
            <p:ph type="title"/>
          </p:nvPr>
        </p:nvSpPr>
        <p:spPr>
          <a:xfrm>
            <a:off x="2701771" y="6274993"/>
            <a:ext cx="4045258" cy="553671"/>
          </a:xfrm>
        </p:spPr>
        <p:txBody>
          <a:bodyPr>
            <a:normAutofit fontScale="90000"/>
          </a:bodyPr>
          <a:lstStyle/>
          <a:p>
            <a:r>
              <a:rPr lang="tr-TR" b="1" dirty="0" smtClean="0">
                <a:solidFill>
                  <a:srgbClr val="FF0000"/>
                </a:solidFill>
                <a:effectLst>
                  <a:outerShdw blurRad="38100" dist="38100" dir="2700000" algn="tl">
                    <a:srgbClr val="000000">
                      <a:alpha val="43137"/>
                    </a:srgbClr>
                  </a:outerShdw>
                </a:effectLst>
              </a:rPr>
              <a:t>ŞUBAT</a:t>
            </a:r>
            <a:r>
              <a:rPr lang="tr-TR" dirty="0" smtClean="0">
                <a:solidFill>
                  <a:srgbClr val="FF0000"/>
                </a:solidFill>
              </a:rPr>
              <a:t> </a:t>
            </a:r>
            <a:r>
              <a:rPr lang="tr-TR" b="1" dirty="0" smtClean="0">
                <a:solidFill>
                  <a:srgbClr val="FF0000"/>
                </a:solidFill>
                <a:effectLst>
                  <a:outerShdw blurRad="38100" dist="38100" dir="2700000" algn="tl">
                    <a:srgbClr val="000000">
                      <a:alpha val="43137"/>
                    </a:srgbClr>
                  </a:outerShdw>
                </a:effectLst>
              </a:rPr>
              <a:t>2020</a:t>
            </a:r>
            <a:endParaRPr lang="tr-TR" b="1" dirty="0">
              <a:solidFill>
                <a:srgbClr val="FF0000"/>
              </a:solidFill>
              <a:effectLst>
                <a:outerShdw blurRad="38100" dist="38100" dir="2700000" algn="tl">
                  <a:srgbClr val="000000">
                    <a:alpha val="43137"/>
                  </a:srgbClr>
                </a:outerShdw>
              </a:effectLst>
            </a:endParaRPr>
          </a:p>
        </p:txBody>
      </p:sp>
      <p:sp>
        <p:nvSpPr>
          <p:cNvPr id="17" name="Dikdörtgen 16"/>
          <p:cNvSpPr/>
          <p:nvPr/>
        </p:nvSpPr>
        <p:spPr>
          <a:xfrm>
            <a:off x="2636168" y="5160980"/>
            <a:ext cx="4176464" cy="954107"/>
          </a:xfrm>
          <a:prstGeom prst="rect">
            <a:avLst/>
          </a:prstGeom>
        </p:spPr>
        <p:txBody>
          <a:bodyPr wrap="square">
            <a:spAutoFit/>
          </a:bodyPr>
          <a:lstStyle/>
          <a:p>
            <a:pPr algn="ctr"/>
            <a:r>
              <a:rPr lang="tr-TR" sz="2800" b="1" dirty="0" smtClean="0">
                <a:solidFill>
                  <a:srgbClr val="002060"/>
                </a:solidFill>
              </a:rPr>
              <a:t>Emre ÖZLÜK</a:t>
            </a:r>
          </a:p>
          <a:p>
            <a:pPr algn="ctr"/>
            <a:r>
              <a:rPr lang="tr-TR" sz="2800" b="1" dirty="0" smtClean="0">
                <a:solidFill>
                  <a:srgbClr val="002060"/>
                </a:solidFill>
              </a:rPr>
              <a:t>B Sınıfı İş Güvenliği Uzmanı</a:t>
            </a:r>
            <a:endParaRPr lang="tr-TR" sz="2800" b="1" dirty="0">
              <a:solidFill>
                <a:srgbClr val="002060"/>
              </a:solidFill>
            </a:endParaRPr>
          </a:p>
        </p:txBody>
      </p:sp>
    </p:spTree>
    <p:extLst>
      <p:ext uri="{BB962C8B-B14F-4D97-AF65-F5344CB8AC3E}">
        <p14:creationId xmlns:p14="http://schemas.microsoft.com/office/powerpoint/2010/main" val="56277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p:txBody>
          <a:bodyPr>
            <a:noAutofit/>
          </a:bodyPr>
          <a:lstStyle/>
          <a:p>
            <a:r>
              <a:rPr lang="tr-TR" sz="2000" dirty="0" smtClean="0">
                <a:solidFill>
                  <a:srgbClr val="FF0000"/>
                </a:solidFill>
              </a:rPr>
              <a:t>A-</a:t>
            </a:r>
            <a:r>
              <a:rPr lang="tr-TR" sz="2000" b="1" dirty="0" smtClean="0"/>
              <a:t>Okullarda</a:t>
            </a:r>
            <a:r>
              <a:rPr lang="tr-TR" sz="2000" dirty="0" smtClean="0"/>
              <a:t> </a:t>
            </a:r>
            <a:r>
              <a:rPr lang="tr-TR" sz="2000" dirty="0"/>
              <a:t>düşen, yaralanan öğrencilerin; eğer rapor verildiyse</a:t>
            </a:r>
            <a:r>
              <a:rPr lang="tr-TR" sz="2000" dirty="0">
                <a:solidFill>
                  <a:srgbClr val="C00000"/>
                </a:solidFill>
              </a:rPr>
              <a:t> (3 günden fazla</a:t>
            </a:r>
            <a:r>
              <a:rPr lang="tr-TR" sz="2000" dirty="0"/>
              <a:t>) ,daha önce İlçe MEM tarafından gönderilen rapor düzenlenerek İlçe </a:t>
            </a:r>
            <a:r>
              <a:rPr lang="tr-TR" sz="2000" dirty="0" err="1"/>
              <a:t>MEM’e</a:t>
            </a:r>
            <a:r>
              <a:rPr lang="tr-TR" sz="2000" dirty="0"/>
              <a:t> 3 gün içinde bildirilmesi gerekmektedir.</a:t>
            </a:r>
            <a:br>
              <a:rPr lang="tr-TR" sz="2000" dirty="0"/>
            </a:br>
            <a:endParaRPr lang="tr-TR" sz="2000"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1 Dikdörtgen"/>
          <p:cNvSpPr/>
          <p:nvPr/>
        </p:nvSpPr>
        <p:spPr>
          <a:xfrm>
            <a:off x="1071538" y="1428736"/>
            <a:ext cx="4000528" cy="461665"/>
          </a:xfrm>
          <a:prstGeom prst="rect">
            <a:avLst/>
          </a:prstGeom>
        </p:spPr>
        <p:txBody>
          <a:bodyPr wrap="square">
            <a:spAutoFit/>
          </a:bodyPr>
          <a:lstStyle/>
          <a:p>
            <a:r>
              <a:rPr lang="tr-TR" sz="2400" b="1" dirty="0">
                <a:solidFill>
                  <a:srgbClr val="002060"/>
                </a:solidFill>
                <a:effectLst>
                  <a:outerShdw blurRad="38100" dist="38100" dir="2700000" algn="tl">
                    <a:srgbClr val="000000">
                      <a:alpha val="43137"/>
                    </a:srgbClr>
                  </a:outerShdw>
                </a:effectLst>
              </a:rPr>
              <a:t>3</a:t>
            </a:r>
            <a:r>
              <a:rPr lang="tr-TR" sz="2400" b="1" dirty="0" smtClean="0">
                <a:solidFill>
                  <a:srgbClr val="002060"/>
                </a:solidFill>
                <a:effectLst>
                  <a:outerShdw blurRad="38100" dist="38100" dir="2700000" algn="tl">
                    <a:srgbClr val="000000">
                      <a:alpha val="43137"/>
                    </a:srgbClr>
                  </a:outerShdw>
                </a:effectLst>
              </a:rPr>
              <a:t>)İş Kazası Bildirimi</a:t>
            </a:r>
          </a:p>
        </p:txBody>
      </p:sp>
      <p:pic>
        <p:nvPicPr>
          <p:cNvPr id="5122" name="Picture 2" descr="iş kazası okul ile ilgili görsel sonuc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276" y="3849415"/>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ş kazası okul ile ilgili görsel sonucu">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0776" y="3933057"/>
            <a:ext cx="5839695"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32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a:xfrm>
            <a:off x="728119" y="2276872"/>
            <a:ext cx="7772400" cy="1470025"/>
          </a:xfrm>
        </p:spPr>
        <p:txBody>
          <a:bodyPr>
            <a:noAutofit/>
          </a:bodyPr>
          <a:lstStyle/>
          <a:p>
            <a:pPr algn="l"/>
            <a:r>
              <a:rPr lang="tr-TR" sz="2000" b="1" dirty="0" smtClean="0"/>
              <a:t>  - Her Okuldan Bir Sorumlu Personel, Devlet Memurlarının yaşadığı iş kazalarını sgk.gov.tr adresi üzerinden yapacaktır.</a:t>
            </a:r>
            <a:br>
              <a:rPr lang="tr-TR" sz="2000" b="1" dirty="0" smtClean="0"/>
            </a:br>
            <a:endParaRPr lang="tr-TR" sz="2000" b="1"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1 Dikdörtgen"/>
          <p:cNvSpPr/>
          <p:nvPr/>
        </p:nvSpPr>
        <p:spPr>
          <a:xfrm>
            <a:off x="1071538" y="1428736"/>
            <a:ext cx="4000528" cy="461665"/>
          </a:xfrm>
          <a:prstGeom prst="rect">
            <a:avLst/>
          </a:prstGeom>
        </p:spPr>
        <p:txBody>
          <a:bodyPr wrap="square">
            <a:spAutoFit/>
          </a:bodyPr>
          <a:lstStyle/>
          <a:p>
            <a:r>
              <a:rPr lang="tr-TR" sz="2400" b="1" dirty="0">
                <a:solidFill>
                  <a:srgbClr val="002060"/>
                </a:solidFill>
                <a:effectLst>
                  <a:outerShdw blurRad="38100" dist="38100" dir="2700000" algn="tl">
                    <a:srgbClr val="000000">
                      <a:alpha val="43137"/>
                    </a:srgbClr>
                  </a:outerShdw>
                </a:effectLst>
              </a:rPr>
              <a:t>3</a:t>
            </a:r>
            <a:r>
              <a:rPr lang="tr-TR" sz="2400" b="1" dirty="0" smtClean="0">
                <a:solidFill>
                  <a:srgbClr val="002060"/>
                </a:solidFill>
                <a:effectLst>
                  <a:outerShdw blurRad="38100" dist="38100" dir="2700000" algn="tl">
                    <a:srgbClr val="000000">
                      <a:alpha val="43137"/>
                    </a:srgbClr>
                  </a:outerShdw>
                </a:effectLst>
              </a:rPr>
              <a:t>)İş Kazası Bildirimi</a:t>
            </a:r>
          </a:p>
        </p:txBody>
      </p:sp>
      <p:sp>
        <p:nvSpPr>
          <p:cNvPr id="12" name="Dikdörtgen 11"/>
          <p:cNvSpPr/>
          <p:nvPr/>
        </p:nvSpPr>
        <p:spPr>
          <a:xfrm>
            <a:off x="726658" y="3501008"/>
            <a:ext cx="7690683" cy="1323439"/>
          </a:xfrm>
          <a:prstGeom prst="rect">
            <a:avLst/>
          </a:prstGeom>
        </p:spPr>
        <p:txBody>
          <a:bodyPr wrap="square">
            <a:spAutoFit/>
          </a:bodyPr>
          <a:lstStyle/>
          <a:p>
            <a:r>
              <a:rPr lang="tr-TR" sz="2000" b="1" dirty="0" smtClean="0">
                <a:solidFill>
                  <a:srgbClr val="FF0000"/>
                </a:solidFill>
              </a:rPr>
              <a:t> - Ayrıca : </a:t>
            </a:r>
            <a:r>
              <a:rPr lang="tr-TR" sz="2000" b="1" dirty="0" smtClean="0"/>
              <a:t>Okullarda </a:t>
            </a:r>
            <a:r>
              <a:rPr lang="tr-TR" sz="2000" b="1" dirty="0">
                <a:solidFill>
                  <a:srgbClr val="C00000"/>
                </a:solidFill>
              </a:rPr>
              <a:t>657</a:t>
            </a:r>
            <a:r>
              <a:rPr lang="tr-TR" sz="2000" b="1" dirty="0"/>
              <a:t> ‘ye tabi personel ve öğrencilerin gerçekleşen iş kazaları, (rapor tutulmuşsa) iş kazası formu düzenlenerek </a:t>
            </a:r>
            <a:r>
              <a:rPr lang="tr-TR" sz="2000" b="1" dirty="0">
                <a:solidFill>
                  <a:srgbClr val="C00000"/>
                </a:solidFill>
              </a:rPr>
              <a:t>3 iş günü </a:t>
            </a:r>
            <a:r>
              <a:rPr lang="tr-TR" sz="2000" b="1" dirty="0"/>
              <a:t>içerisinde </a:t>
            </a:r>
            <a:r>
              <a:rPr lang="tr-TR" sz="2000" b="1" dirty="0">
                <a:solidFill>
                  <a:srgbClr val="C00000"/>
                </a:solidFill>
              </a:rPr>
              <a:t>İl SGK ‘ya </a:t>
            </a:r>
            <a:r>
              <a:rPr lang="tr-TR" sz="2000" b="1" dirty="0" smtClean="0"/>
              <a:t>bildirilmesi </a:t>
            </a:r>
            <a:r>
              <a:rPr lang="tr-TR" sz="2000" b="1" dirty="0"/>
              <a:t>gerekmektedir. Aynı </a:t>
            </a:r>
            <a:r>
              <a:rPr lang="tr-TR" sz="2000" b="1" dirty="0" smtClean="0"/>
              <a:t>zamanda iş kazaları formları ile İlçe </a:t>
            </a:r>
            <a:r>
              <a:rPr lang="tr-TR" sz="2000" b="1" dirty="0"/>
              <a:t>MEM e </a:t>
            </a:r>
            <a:r>
              <a:rPr lang="tr-TR" sz="2000" b="1" dirty="0" smtClean="0"/>
              <a:t>üst yazı ile bildirilmesi </a:t>
            </a:r>
            <a:r>
              <a:rPr lang="tr-TR" sz="2000" b="1" dirty="0"/>
              <a:t>gerekmektedir.</a:t>
            </a:r>
          </a:p>
        </p:txBody>
      </p:sp>
      <p:pic>
        <p:nvPicPr>
          <p:cNvPr id="13" name="Picture 2" descr="okul iş kazası ile ilgili görsel sonucu"/>
          <p:cNvPicPr>
            <a:picLocks noChangeAspect="1" noChangeArrowheads="1"/>
          </p:cNvPicPr>
          <p:nvPr/>
        </p:nvPicPr>
        <p:blipFill>
          <a:blip r:embed="rId5" cstate="print"/>
          <a:srcRect/>
          <a:stretch>
            <a:fillRect/>
          </a:stretch>
        </p:blipFill>
        <p:spPr bwMode="auto">
          <a:xfrm>
            <a:off x="1801847" y="5085184"/>
            <a:ext cx="5591540" cy="1656978"/>
          </a:xfrm>
          <a:prstGeom prst="rect">
            <a:avLst/>
          </a:prstGeom>
          <a:noFill/>
        </p:spPr>
      </p:pic>
    </p:spTree>
    <p:extLst>
      <p:ext uri="{BB962C8B-B14F-4D97-AF65-F5344CB8AC3E}">
        <p14:creationId xmlns:p14="http://schemas.microsoft.com/office/powerpoint/2010/main" val="408881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Dikdörtgen 10"/>
          <p:cNvSpPr/>
          <p:nvPr/>
        </p:nvSpPr>
        <p:spPr>
          <a:xfrm>
            <a:off x="1043608" y="1628800"/>
            <a:ext cx="7314606" cy="2523768"/>
          </a:xfrm>
          <a:prstGeom prst="rect">
            <a:avLst/>
          </a:prstGeom>
        </p:spPr>
        <p:txBody>
          <a:bodyPr wrap="square">
            <a:spAutoFit/>
          </a:bodyPr>
          <a:lstStyle/>
          <a:p>
            <a:endParaRPr lang="tr-TR" dirty="0" smtClean="0"/>
          </a:p>
          <a:p>
            <a:endParaRPr lang="tr-TR" dirty="0" smtClean="0"/>
          </a:p>
          <a:p>
            <a:r>
              <a:rPr lang="tr-TR" dirty="0" smtClean="0"/>
              <a:t>Okullarda </a:t>
            </a:r>
            <a:r>
              <a:rPr lang="tr-TR" dirty="0">
                <a:solidFill>
                  <a:srgbClr val="C00000"/>
                </a:solidFill>
                <a:effectLst>
                  <a:outerShdw blurRad="38100" dist="38100" dir="2700000" algn="tl">
                    <a:srgbClr val="000000">
                      <a:alpha val="43137"/>
                    </a:srgbClr>
                  </a:outerShdw>
                </a:effectLst>
              </a:rPr>
              <a:t>4857 (ücretli </a:t>
            </a:r>
            <a:r>
              <a:rPr lang="tr-TR" dirty="0" err="1">
                <a:solidFill>
                  <a:srgbClr val="C00000"/>
                </a:solidFill>
                <a:effectLst>
                  <a:outerShdw blurRad="38100" dist="38100" dir="2700000" algn="tl">
                    <a:srgbClr val="000000">
                      <a:alpha val="43137"/>
                    </a:srgbClr>
                  </a:outerShdw>
                </a:effectLst>
              </a:rPr>
              <a:t>öğretmen,işkur,hizmet</a:t>
            </a:r>
            <a:r>
              <a:rPr lang="tr-TR" dirty="0">
                <a:solidFill>
                  <a:srgbClr val="C00000"/>
                </a:solidFill>
                <a:effectLst>
                  <a:outerShdw blurRad="38100" dist="38100" dir="2700000" algn="tl">
                    <a:srgbClr val="000000">
                      <a:alpha val="43137"/>
                    </a:srgbClr>
                  </a:outerShdw>
                </a:effectLst>
              </a:rPr>
              <a:t> </a:t>
            </a:r>
            <a:r>
              <a:rPr lang="tr-TR" dirty="0" err="1">
                <a:solidFill>
                  <a:srgbClr val="C00000"/>
                </a:solidFill>
                <a:effectLst>
                  <a:outerShdw blurRad="38100" dist="38100" dir="2700000" algn="tl">
                    <a:srgbClr val="000000">
                      <a:alpha val="43137"/>
                    </a:srgbClr>
                  </a:outerShdw>
                </a:effectLst>
              </a:rPr>
              <a:t>alımı,okul</a:t>
            </a:r>
            <a:r>
              <a:rPr lang="tr-TR" dirty="0">
                <a:solidFill>
                  <a:srgbClr val="C00000"/>
                </a:solidFill>
                <a:effectLst>
                  <a:outerShdw blurRad="38100" dist="38100" dir="2700000" algn="tl">
                    <a:srgbClr val="000000">
                      <a:alpha val="43137"/>
                    </a:srgbClr>
                  </a:outerShdw>
                </a:effectLst>
              </a:rPr>
              <a:t> aile birliği) </a:t>
            </a:r>
            <a:r>
              <a:rPr lang="tr-TR" dirty="0"/>
              <a:t>tabi personelin iş kazası bildirimi okul/kurum tarafından  </a:t>
            </a:r>
            <a:r>
              <a:rPr lang="tr-TR" dirty="0">
                <a:solidFill>
                  <a:srgbClr val="00B050"/>
                </a:solidFill>
                <a:effectLst>
                  <a:outerShdw blurRad="38100" dist="38100" dir="2700000" algn="tl">
                    <a:srgbClr val="000000">
                      <a:alpha val="43137"/>
                    </a:srgbClr>
                  </a:outerShdw>
                </a:effectLst>
                <a:hlinkClick r:id="rId5"/>
              </a:rPr>
              <a:t>www.sgk.gen.tr</a:t>
            </a:r>
            <a:r>
              <a:rPr lang="tr-TR" dirty="0"/>
              <a:t> üzerinden yapılacaktır. Aynı zamanda İlçe MEM e bildirilmesi gerekmektedir.</a:t>
            </a:r>
          </a:p>
          <a:p>
            <a:endParaRPr lang="tr-TR" dirty="0" smtClean="0"/>
          </a:p>
          <a:p>
            <a:r>
              <a:rPr lang="tr-TR" dirty="0" smtClean="0"/>
              <a:t>Stajyer </a:t>
            </a:r>
            <a:r>
              <a:rPr lang="tr-TR" dirty="0"/>
              <a:t>öğrenci yaralanmalarında çift taraflı bildirim yapılması gerekmektedir.</a:t>
            </a:r>
          </a:p>
          <a:p>
            <a:r>
              <a:rPr lang="tr-TR" sz="1600" dirty="0"/>
              <a:t>SGK İL MÜDÜRLÜĞÜ </a:t>
            </a:r>
            <a:r>
              <a:rPr lang="tr-TR" sz="1600" dirty="0" smtClean="0"/>
              <a:t>452 </a:t>
            </a:r>
            <a:r>
              <a:rPr lang="tr-TR" sz="1600" dirty="0"/>
              <a:t>225 01 71</a:t>
            </a:r>
          </a:p>
          <a:p>
            <a:r>
              <a:rPr lang="tr-TR" sz="1600" dirty="0"/>
              <a:t>(Hakan Beyin dikkatine)</a:t>
            </a:r>
          </a:p>
        </p:txBody>
      </p:sp>
      <p:sp>
        <p:nvSpPr>
          <p:cNvPr id="12" name="1 Dikdörtgen"/>
          <p:cNvSpPr/>
          <p:nvPr/>
        </p:nvSpPr>
        <p:spPr>
          <a:xfrm>
            <a:off x="1071538" y="1428736"/>
            <a:ext cx="4000528" cy="461665"/>
          </a:xfrm>
          <a:prstGeom prst="rect">
            <a:avLst/>
          </a:prstGeom>
        </p:spPr>
        <p:txBody>
          <a:bodyPr wrap="square">
            <a:spAutoFit/>
          </a:bodyPr>
          <a:lstStyle/>
          <a:p>
            <a:r>
              <a:rPr lang="tr-TR" sz="2400" b="1" dirty="0">
                <a:solidFill>
                  <a:srgbClr val="002060"/>
                </a:solidFill>
                <a:effectLst>
                  <a:outerShdw blurRad="38100" dist="38100" dir="2700000" algn="tl">
                    <a:srgbClr val="000000">
                      <a:alpha val="43137"/>
                    </a:srgbClr>
                  </a:outerShdw>
                </a:effectLst>
              </a:rPr>
              <a:t>3</a:t>
            </a:r>
            <a:r>
              <a:rPr lang="tr-TR" sz="2400" b="1" dirty="0" smtClean="0">
                <a:solidFill>
                  <a:srgbClr val="002060"/>
                </a:solidFill>
                <a:effectLst>
                  <a:outerShdw blurRad="38100" dist="38100" dir="2700000" algn="tl">
                    <a:srgbClr val="000000">
                      <a:alpha val="43137"/>
                    </a:srgbClr>
                  </a:outerShdw>
                </a:effectLst>
              </a:rPr>
              <a:t>)İş Kazası Bildirimi</a:t>
            </a:r>
          </a:p>
        </p:txBody>
      </p:sp>
      <p:pic>
        <p:nvPicPr>
          <p:cNvPr id="13" name="Picture 2" descr="okul iş kazası ile ilgili görsel sonucu"/>
          <p:cNvPicPr>
            <a:picLocks noChangeAspect="1" noChangeArrowheads="1"/>
          </p:cNvPicPr>
          <p:nvPr/>
        </p:nvPicPr>
        <p:blipFill>
          <a:blip r:embed="rId6" cstate="print"/>
          <a:srcRect/>
          <a:stretch>
            <a:fillRect/>
          </a:stretch>
        </p:blipFill>
        <p:spPr bwMode="auto">
          <a:xfrm>
            <a:off x="1819602" y="4916212"/>
            <a:ext cx="5591540" cy="1656978"/>
          </a:xfrm>
          <a:prstGeom prst="rect">
            <a:avLst/>
          </a:prstGeom>
          <a:noFill/>
        </p:spPr>
      </p:pic>
    </p:spTree>
    <p:extLst>
      <p:ext uri="{BB962C8B-B14F-4D97-AF65-F5344CB8AC3E}">
        <p14:creationId xmlns:p14="http://schemas.microsoft.com/office/powerpoint/2010/main" val="3556692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6 Dikdörtgen"/>
          <p:cNvSpPr/>
          <p:nvPr/>
        </p:nvSpPr>
        <p:spPr>
          <a:xfrm>
            <a:off x="1071538" y="1428736"/>
            <a:ext cx="5857916" cy="461665"/>
          </a:xfrm>
          <a:prstGeom prst="rect">
            <a:avLst/>
          </a:prstGeom>
        </p:spPr>
        <p:txBody>
          <a:bodyPr wrap="square">
            <a:spAutoFit/>
          </a:bodyPr>
          <a:lstStyle/>
          <a:p>
            <a:r>
              <a:rPr lang="tr-TR" sz="2400" b="1" dirty="0">
                <a:solidFill>
                  <a:srgbClr val="002060"/>
                </a:solidFill>
                <a:effectLst>
                  <a:outerShdw blurRad="38100" dist="38100" dir="2700000" algn="tl">
                    <a:srgbClr val="000000">
                      <a:alpha val="43137"/>
                    </a:srgbClr>
                  </a:outerShdw>
                </a:effectLst>
              </a:rPr>
              <a:t>4</a:t>
            </a:r>
            <a:r>
              <a:rPr lang="tr-TR" sz="2400" b="1" dirty="0" smtClean="0">
                <a:solidFill>
                  <a:srgbClr val="002060"/>
                </a:solidFill>
                <a:effectLst>
                  <a:outerShdw blurRad="38100" dist="38100" dir="2700000" algn="tl">
                    <a:srgbClr val="000000">
                      <a:alpha val="43137"/>
                    </a:srgbClr>
                  </a:outerShdw>
                </a:effectLst>
              </a:rPr>
              <a:t>)Risk değerlendirme modülü işlemleri</a:t>
            </a:r>
          </a:p>
        </p:txBody>
      </p:sp>
      <p:sp>
        <p:nvSpPr>
          <p:cNvPr id="12" name="Dikdörtgen 11"/>
          <p:cNvSpPr/>
          <p:nvPr/>
        </p:nvSpPr>
        <p:spPr>
          <a:xfrm>
            <a:off x="1071538" y="2071678"/>
            <a:ext cx="7128792" cy="2031325"/>
          </a:xfrm>
          <a:prstGeom prst="rect">
            <a:avLst/>
          </a:prstGeom>
        </p:spPr>
        <p:txBody>
          <a:bodyPr wrap="square">
            <a:spAutoFit/>
          </a:bodyPr>
          <a:lstStyle/>
          <a:p>
            <a:r>
              <a:rPr lang="tr-TR" dirty="0">
                <a:solidFill>
                  <a:srgbClr val="002060"/>
                </a:solidFill>
              </a:rPr>
              <a:t>Okulların/Kurumların giriş yapabildiği durumlar.</a:t>
            </a:r>
          </a:p>
          <a:p>
            <a:pPr>
              <a:buNone/>
            </a:pPr>
            <a:r>
              <a:rPr lang="tr-TR" dirty="0"/>
              <a:t>     </a:t>
            </a:r>
            <a:r>
              <a:rPr lang="tr-TR" b="1" dirty="0">
                <a:solidFill>
                  <a:srgbClr val="FF0000"/>
                </a:solidFill>
                <a:effectLst>
                  <a:outerShdw blurRad="38100" dist="38100" dir="2700000" algn="tl">
                    <a:srgbClr val="000000">
                      <a:alpha val="43137"/>
                    </a:srgbClr>
                  </a:outerShdw>
                </a:effectLst>
              </a:rPr>
              <a:t>1-Yeni Risk/Tehlike Girişi yapabilmektedir. Ayrıca girilen risk üzerinde olasılık ve şiddet değerlerinde güncelleme yapabilmektedir.</a:t>
            </a:r>
          </a:p>
          <a:p>
            <a:pPr>
              <a:buNone/>
            </a:pPr>
            <a:r>
              <a:rPr lang="tr-TR" b="1" dirty="0">
                <a:solidFill>
                  <a:srgbClr val="FF0000"/>
                </a:solidFill>
                <a:effectLst>
                  <a:outerShdw blurRad="38100" dist="38100" dir="2700000" algn="tl">
                    <a:srgbClr val="000000">
                      <a:alpha val="43137"/>
                    </a:srgbClr>
                  </a:outerShdw>
                </a:effectLst>
              </a:rPr>
              <a:t>      2-Risk Revize işlemleri (</a:t>
            </a:r>
            <a:r>
              <a:rPr lang="tr-TR" b="1" dirty="0" err="1">
                <a:solidFill>
                  <a:srgbClr val="FF0000"/>
                </a:solidFill>
                <a:effectLst>
                  <a:outerShdw blurRad="38100" dist="38100" dir="2700000" algn="tl">
                    <a:srgbClr val="000000">
                      <a:alpha val="43137"/>
                    </a:srgbClr>
                  </a:outerShdw>
                </a:effectLst>
              </a:rPr>
              <a:t>Termin</a:t>
            </a:r>
            <a:r>
              <a:rPr lang="tr-TR" b="1" dirty="0">
                <a:solidFill>
                  <a:srgbClr val="FF0000"/>
                </a:solidFill>
                <a:effectLst>
                  <a:outerShdw blurRad="38100" dist="38100" dir="2700000" algn="tl">
                    <a:srgbClr val="000000">
                      <a:alpha val="43137"/>
                    </a:srgbClr>
                  </a:outerShdw>
                </a:effectLst>
              </a:rPr>
              <a:t> süresi öteleme işlemleri)</a:t>
            </a:r>
          </a:p>
          <a:p>
            <a:endParaRPr lang="tr-TR" dirty="0"/>
          </a:p>
          <a:p>
            <a:r>
              <a:rPr lang="tr-TR" dirty="0" err="1"/>
              <a:t>NOT:Okul</a:t>
            </a:r>
            <a:r>
              <a:rPr lang="tr-TR" dirty="0"/>
              <a:t>/kurumlar risk değerlendirme modülünde </a:t>
            </a:r>
            <a:r>
              <a:rPr lang="tr-TR" b="1" dirty="0">
                <a:solidFill>
                  <a:srgbClr val="FF0000"/>
                </a:solidFill>
                <a:effectLst>
                  <a:outerShdw blurRad="38100" dist="38100" dir="2700000" algn="tl">
                    <a:srgbClr val="000000">
                      <a:alpha val="43137"/>
                    </a:srgbClr>
                  </a:outerShdw>
                </a:effectLst>
              </a:rPr>
              <a:t>silme</a:t>
            </a:r>
            <a:r>
              <a:rPr lang="tr-TR" b="1" dirty="0">
                <a:effectLst>
                  <a:outerShdw blurRad="38100" dist="38100" dir="2700000" algn="tl">
                    <a:srgbClr val="000000">
                      <a:alpha val="43137"/>
                    </a:srgbClr>
                  </a:outerShdw>
                </a:effectLst>
              </a:rPr>
              <a:t> </a:t>
            </a:r>
            <a:r>
              <a:rPr lang="tr-TR" b="1" dirty="0">
                <a:solidFill>
                  <a:srgbClr val="FF0000"/>
                </a:solidFill>
                <a:effectLst>
                  <a:outerShdw blurRad="38100" dist="38100" dir="2700000" algn="tl">
                    <a:srgbClr val="000000">
                      <a:alpha val="43137"/>
                    </a:srgbClr>
                  </a:outerShdw>
                </a:effectLst>
              </a:rPr>
              <a:t>işlemi </a:t>
            </a:r>
            <a:r>
              <a:rPr lang="tr-TR" dirty="0"/>
              <a:t>yapamamaktadır.</a:t>
            </a:r>
          </a:p>
        </p:txBody>
      </p:sp>
    </p:spTree>
    <p:extLst>
      <p:ext uri="{BB962C8B-B14F-4D97-AF65-F5344CB8AC3E}">
        <p14:creationId xmlns:p14="http://schemas.microsoft.com/office/powerpoint/2010/main" val="169132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a:xfrm>
            <a:off x="728119" y="2564904"/>
            <a:ext cx="7772400" cy="1470025"/>
          </a:xfrm>
        </p:spPr>
        <p:txBody>
          <a:bodyPr>
            <a:normAutofit fontScale="90000"/>
          </a:bodyPr>
          <a:lstStyle/>
          <a:p>
            <a:pPr algn="l"/>
            <a:r>
              <a:rPr lang="tr-TR" dirty="0" smtClean="0">
                <a:effectLst>
                  <a:outerShdw blurRad="38100" dist="38100" dir="2700000" algn="tl">
                    <a:srgbClr val="000000">
                      <a:alpha val="43137"/>
                    </a:srgbClr>
                  </a:outerShdw>
                </a:effectLst>
              </a:rPr>
              <a:t>Ayrıca Mayıs Ayında Risk Değerlendirme Ekiplerine eğitim verilecektir.</a:t>
            </a:r>
            <a:endParaRPr lang="tr-TR" dirty="0">
              <a:effectLst>
                <a:outerShdw blurRad="38100" dist="38100" dir="2700000" algn="tl">
                  <a:srgbClr val="000000">
                    <a:alpha val="43137"/>
                  </a:srgbClr>
                </a:outerShdw>
              </a:effectLst>
            </a:endParaRPr>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6 Dikdörtgen"/>
          <p:cNvSpPr/>
          <p:nvPr/>
        </p:nvSpPr>
        <p:spPr>
          <a:xfrm>
            <a:off x="1071538" y="1428736"/>
            <a:ext cx="5857916" cy="461665"/>
          </a:xfrm>
          <a:prstGeom prst="rect">
            <a:avLst/>
          </a:prstGeom>
        </p:spPr>
        <p:txBody>
          <a:bodyPr wrap="square">
            <a:spAutoFit/>
          </a:bodyPr>
          <a:lstStyle/>
          <a:p>
            <a:r>
              <a:rPr lang="tr-TR" sz="2400" b="1" dirty="0">
                <a:solidFill>
                  <a:srgbClr val="002060"/>
                </a:solidFill>
                <a:effectLst>
                  <a:outerShdw blurRad="38100" dist="38100" dir="2700000" algn="tl">
                    <a:srgbClr val="000000">
                      <a:alpha val="43137"/>
                    </a:srgbClr>
                  </a:outerShdw>
                </a:effectLst>
              </a:rPr>
              <a:t>4</a:t>
            </a:r>
            <a:r>
              <a:rPr lang="tr-TR" sz="2400" b="1" dirty="0" smtClean="0">
                <a:solidFill>
                  <a:srgbClr val="002060"/>
                </a:solidFill>
                <a:effectLst>
                  <a:outerShdw blurRad="38100" dist="38100" dir="2700000" algn="tl">
                    <a:srgbClr val="000000">
                      <a:alpha val="43137"/>
                    </a:srgbClr>
                  </a:outerShdw>
                </a:effectLst>
              </a:rPr>
              <a:t>)Risk değerlendirme modülü işlemleri</a:t>
            </a:r>
          </a:p>
        </p:txBody>
      </p:sp>
      <p:pic>
        <p:nvPicPr>
          <p:cNvPr id="6146" name="Picture 2" descr="risk değerlendirmesi ile ilgili görsel sonuc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078" y="4581128"/>
            <a:ext cx="5715000" cy="213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1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3 İçerik Yer Tutucusu"/>
          <p:cNvSpPr txBox="1">
            <a:spLocks/>
          </p:cNvSpPr>
          <p:nvPr/>
        </p:nvSpPr>
        <p:spPr>
          <a:xfrm>
            <a:off x="755576" y="1489593"/>
            <a:ext cx="8153400" cy="523220"/>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2800" b="1" dirty="0" smtClean="0">
                <a:solidFill>
                  <a:srgbClr val="002060"/>
                </a:solidFill>
                <a:effectLst>
                  <a:outerShdw blurRad="38100" dist="38100" dir="2700000" algn="tl">
                    <a:srgbClr val="000000">
                      <a:alpha val="43137"/>
                    </a:srgbClr>
                  </a:outerShdw>
                </a:effectLst>
              </a:rPr>
              <a:t>5)Risk değerlendirme ödenek talep işlemleri</a:t>
            </a:r>
          </a:p>
        </p:txBody>
      </p:sp>
      <p:sp>
        <p:nvSpPr>
          <p:cNvPr id="12" name="1 Başlık"/>
          <p:cNvSpPr>
            <a:spLocks noGrp="1"/>
          </p:cNvSpPr>
          <p:nvPr>
            <p:ph type="ctrTitle"/>
          </p:nvPr>
        </p:nvSpPr>
        <p:spPr>
          <a:xfrm>
            <a:off x="685800" y="2420888"/>
            <a:ext cx="7772400" cy="938535"/>
          </a:xfrm>
        </p:spPr>
        <p:txBody>
          <a:bodyPr>
            <a:normAutofit fontScale="90000"/>
          </a:bodyPr>
          <a:lstStyle/>
          <a:p>
            <a:r>
              <a:rPr lang="tr-TR" sz="2400" b="1" dirty="0" smtClean="0">
                <a:solidFill>
                  <a:srgbClr val="C00000"/>
                </a:solidFill>
              </a:rPr>
              <a:t>  </a:t>
            </a:r>
            <a:r>
              <a:rPr lang="tr-TR" sz="2400" b="1" dirty="0" smtClean="0">
                <a:solidFill>
                  <a:srgbClr val="C00000"/>
                </a:solidFill>
                <a:cs typeface="Times New Roman" panose="02020603050405020304" pitchFamily="18" charset="0"/>
              </a:rPr>
              <a:t>2018/7 Genel (İş Sağlığı ve Güvenliği Mali İhtiyaçların Yönetimi)</a:t>
            </a:r>
            <a:br>
              <a:rPr lang="tr-TR" sz="2400" b="1" dirty="0" smtClean="0">
                <a:solidFill>
                  <a:srgbClr val="C00000"/>
                </a:solidFill>
                <a:cs typeface="Times New Roman" panose="02020603050405020304" pitchFamily="18" charset="0"/>
              </a:rPr>
            </a:br>
            <a:r>
              <a:rPr lang="tr-TR" sz="2400" b="1" dirty="0" smtClean="0">
                <a:solidFill>
                  <a:srgbClr val="C00000"/>
                </a:solidFill>
                <a:cs typeface="Times New Roman" panose="02020603050405020304" pitchFamily="18" charset="0"/>
              </a:rPr>
              <a:t/>
            </a:r>
            <a:br>
              <a:rPr lang="tr-TR" sz="2400" b="1" dirty="0" smtClean="0">
                <a:solidFill>
                  <a:srgbClr val="C00000"/>
                </a:solidFill>
                <a:cs typeface="Times New Roman" panose="02020603050405020304" pitchFamily="18" charset="0"/>
              </a:rPr>
            </a:br>
            <a:r>
              <a:rPr lang="tr-TR" sz="2400" b="1" dirty="0" smtClean="0">
                <a:solidFill>
                  <a:srgbClr val="C00000"/>
                </a:solidFill>
                <a:cs typeface="Times New Roman" panose="02020603050405020304" pitchFamily="18" charset="0"/>
              </a:rPr>
              <a:t>  </a:t>
            </a:r>
            <a:r>
              <a:rPr lang="tr-TR" sz="2400" b="1" u="sng" dirty="0" smtClean="0">
                <a:solidFill>
                  <a:srgbClr val="002060"/>
                </a:solidFill>
                <a:effectLst>
                  <a:outerShdw blurRad="38100" dist="38100" dir="2700000" algn="tl">
                    <a:srgbClr val="000000">
                      <a:alpha val="43137"/>
                    </a:srgbClr>
                  </a:outerShdw>
                </a:effectLst>
                <a:cs typeface="Times New Roman" panose="02020603050405020304" pitchFamily="18" charset="0"/>
              </a:rPr>
              <a:t>ÖDENEK GİRİŞ İŞLEMLERİ</a:t>
            </a:r>
            <a:r>
              <a:rPr lang="tr-TR" sz="2400" b="1" dirty="0" smtClean="0">
                <a:solidFill>
                  <a:srgbClr val="002060"/>
                </a:solidFill>
                <a:cs typeface="Times New Roman" panose="02020603050405020304" pitchFamily="18" charset="0"/>
              </a:rPr>
              <a:t/>
            </a:r>
            <a:br>
              <a:rPr lang="tr-TR" sz="2400" b="1" dirty="0" smtClean="0">
                <a:solidFill>
                  <a:srgbClr val="002060"/>
                </a:solidFill>
                <a:cs typeface="Times New Roman" panose="02020603050405020304" pitchFamily="18" charset="0"/>
              </a:rPr>
            </a:br>
            <a:r>
              <a:rPr lang="tr-TR" sz="2400" b="1" dirty="0" smtClean="0">
                <a:solidFill>
                  <a:srgbClr val="C00000"/>
                </a:solidFill>
                <a:effectLst>
                  <a:outerShdw blurRad="38100" dist="38100" dir="2700000" algn="tl">
                    <a:srgbClr val="000000">
                      <a:alpha val="43137"/>
                    </a:srgbClr>
                  </a:outerShdw>
                </a:effectLst>
              </a:rPr>
              <a:t> </a:t>
            </a:r>
            <a:r>
              <a:rPr lang="tr-TR" sz="2400" dirty="0" smtClean="0">
                <a:solidFill>
                  <a:srgbClr val="C00000"/>
                </a:solidFill>
              </a:rPr>
              <a:t/>
            </a:r>
            <a:br>
              <a:rPr lang="tr-TR" sz="2400" dirty="0" smtClean="0">
                <a:solidFill>
                  <a:srgbClr val="C00000"/>
                </a:solidFill>
              </a:rPr>
            </a:br>
            <a:endParaRPr lang="tr-TR" sz="2400" dirty="0">
              <a:solidFill>
                <a:srgbClr val="C00000"/>
              </a:solidFill>
            </a:endParaRPr>
          </a:p>
        </p:txBody>
      </p:sp>
      <p:sp>
        <p:nvSpPr>
          <p:cNvPr id="13" name="2 İçerik Yer Tutucusu"/>
          <p:cNvSpPr txBox="1">
            <a:spLocks/>
          </p:cNvSpPr>
          <p:nvPr/>
        </p:nvSpPr>
        <p:spPr>
          <a:xfrm>
            <a:off x="279346" y="3068960"/>
            <a:ext cx="8551766" cy="298879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r>
              <a:rPr lang="tr-TR" sz="2000" b="1" dirty="0" smtClean="0"/>
              <a:t>     *Risklerin giderilmesi için </a:t>
            </a:r>
            <a:r>
              <a:rPr lang="tr-TR" sz="2000" b="1" dirty="0" smtClean="0">
                <a:solidFill>
                  <a:srgbClr val="C00000"/>
                </a:solidFill>
              </a:rPr>
              <a:t>ön görülen makul süre (</a:t>
            </a:r>
            <a:r>
              <a:rPr lang="tr-TR" sz="2000" b="1" dirty="0" err="1" smtClean="0">
                <a:solidFill>
                  <a:srgbClr val="C00000"/>
                </a:solidFill>
              </a:rPr>
              <a:t>termin</a:t>
            </a:r>
            <a:r>
              <a:rPr lang="tr-TR" sz="2000" b="1" dirty="0" smtClean="0">
                <a:solidFill>
                  <a:srgbClr val="C00000"/>
                </a:solidFill>
              </a:rPr>
              <a:t> süresi) </a:t>
            </a:r>
            <a:r>
              <a:rPr lang="tr-TR" sz="2000" b="1" dirty="0" smtClean="0"/>
              <a:t>ve risk sorumlu kişilerine ait kayıtların sürekli takibinin yapılarak güncel tutulması, </a:t>
            </a:r>
          </a:p>
          <a:p>
            <a:pPr marL="457200" indent="-457200">
              <a:buFont typeface="+mj-lt"/>
              <a:buAutoNum type="alphaLcParenR"/>
            </a:pPr>
            <a:endParaRPr lang="tr-TR" sz="2000" b="1" dirty="0" smtClean="0"/>
          </a:p>
          <a:p>
            <a:pPr marL="457200" indent="-457200" algn="just">
              <a:buFont typeface="+mj-lt"/>
              <a:buAutoNum type="alphaLcParenR"/>
            </a:pPr>
            <a:r>
              <a:rPr lang="tr-TR" sz="2000" b="1" dirty="0" smtClean="0"/>
              <a:t>Risk skorlarının; </a:t>
            </a:r>
            <a:r>
              <a:rPr lang="tr-TR" sz="2000" b="1" dirty="0" smtClean="0">
                <a:solidFill>
                  <a:srgbClr val="C00000"/>
                </a:solidFill>
                <a:effectLst>
                  <a:outerShdw blurRad="38100" dist="38100" dir="2700000" algn="tl">
                    <a:srgbClr val="000000">
                      <a:alpha val="43137"/>
                    </a:srgbClr>
                  </a:outerShdw>
                </a:effectLst>
              </a:rPr>
              <a:t>tehlikeli ve çok tehlikeli (15 ve üstü) olması durumunda </a:t>
            </a:r>
            <a:r>
              <a:rPr lang="tr-TR" sz="2000" b="1" dirty="0" smtClean="0"/>
              <a:t>riske bağlı ödenek talebi yapılması mümkün olacağından, tehlike ve riskler sisteme girilirken,  ileride telafisi mümkün olmayan hususlarla karşılaşılmaması ve kamu zararı oluşturulmaması için gerekli hassasiyetin gösterilmesi,</a:t>
            </a:r>
          </a:p>
          <a:p>
            <a:endParaRPr lang="tr-TR" sz="2000" b="1" dirty="0"/>
          </a:p>
        </p:txBody>
      </p:sp>
    </p:spTree>
    <p:extLst>
      <p:ext uri="{BB962C8B-B14F-4D97-AF65-F5344CB8AC3E}">
        <p14:creationId xmlns:p14="http://schemas.microsoft.com/office/powerpoint/2010/main" val="223539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Resim 3"/>
          <p:cNvPicPr>
            <a:picLocks noChangeAspect="1"/>
          </p:cNvPicPr>
          <p:nvPr/>
        </p:nvPicPr>
        <p:blipFill rotWithShape="1">
          <a:blip r:embed="rId2" cstate="print"/>
          <a:srcRect b="32063"/>
          <a:stretch/>
        </p:blipFill>
        <p:spPr>
          <a:xfrm>
            <a:off x="0" y="0"/>
            <a:ext cx="12192000" cy="7024914"/>
          </a:xfrm>
          <a:prstGeom prst="rect">
            <a:avLst/>
          </a:prstGeom>
        </p:spPr>
      </p:pic>
      <p:sp>
        <p:nvSpPr>
          <p:cNvPr id="5" name="Metin kutusu 4"/>
          <p:cNvSpPr txBox="1"/>
          <p:nvPr/>
        </p:nvSpPr>
        <p:spPr>
          <a:xfrm>
            <a:off x="3976457" y="5769941"/>
            <a:ext cx="5630639" cy="830997"/>
          </a:xfrm>
          <a:prstGeom prst="rect">
            <a:avLst/>
          </a:prstGeom>
          <a:noFill/>
        </p:spPr>
        <p:txBody>
          <a:bodyPr wrap="square" rtlCol="0">
            <a:spAutoFit/>
          </a:bodyPr>
          <a:lstStyle/>
          <a:p>
            <a:pPr algn="ctr"/>
            <a:r>
              <a:rPr lang="tr-TR" sz="2400" b="1" dirty="0" smtClean="0">
                <a:solidFill>
                  <a:srgbClr val="FF0000"/>
                </a:solidFill>
              </a:rPr>
              <a:t>OKUL/KURUMLAR ÖDENEK TALEBİNDE BULUNACAK</a:t>
            </a:r>
            <a:endParaRPr lang="tr-TR" sz="2400" b="1" dirty="0">
              <a:solidFill>
                <a:srgbClr val="FF0000"/>
              </a:solidFill>
            </a:endParaRPr>
          </a:p>
        </p:txBody>
      </p:sp>
      <p:sp>
        <p:nvSpPr>
          <p:cNvPr id="6" name="Sol Ok 7"/>
          <p:cNvSpPr/>
          <p:nvPr/>
        </p:nvSpPr>
        <p:spPr>
          <a:xfrm>
            <a:off x="2214546" y="5929330"/>
            <a:ext cx="1712685" cy="5057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258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a:xfrm>
            <a:off x="611560" y="3284984"/>
            <a:ext cx="7772400" cy="1470025"/>
          </a:xfrm>
        </p:spPr>
        <p:txBody>
          <a:bodyPr>
            <a:noAutofit/>
          </a:bodyPr>
          <a:lstStyle/>
          <a:p>
            <a:pPr algn="l"/>
            <a:r>
              <a:rPr lang="tr-TR" sz="2800" dirty="0"/>
              <a:t>İşveren/işveren vekili tarafından, okul/kurumdaki risklerden kaynaklı mali ihtiyaçların  belirlenmesinde, muhtemel harcamanın sınıflandırmasında kullanılan ekonomik kodlara uygun </a:t>
            </a:r>
            <a:r>
              <a:rPr lang="tr-TR" sz="2800" dirty="0">
                <a:solidFill>
                  <a:srgbClr val="FF0000"/>
                </a:solidFill>
              </a:rPr>
              <a:t>ödenek taleplerinin yapılması, </a:t>
            </a:r>
            <a:br>
              <a:rPr lang="tr-TR" sz="2800" dirty="0">
                <a:solidFill>
                  <a:srgbClr val="FF0000"/>
                </a:solidFill>
              </a:rPr>
            </a:br>
            <a:endParaRPr lang="tr-TR" sz="2800"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3 İçerik Yer Tutucusu"/>
          <p:cNvSpPr txBox="1">
            <a:spLocks/>
          </p:cNvSpPr>
          <p:nvPr/>
        </p:nvSpPr>
        <p:spPr>
          <a:xfrm>
            <a:off x="755576" y="1489593"/>
            <a:ext cx="8153400" cy="523220"/>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2800" b="1" dirty="0" smtClean="0">
                <a:solidFill>
                  <a:srgbClr val="002060"/>
                </a:solidFill>
                <a:effectLst>
                  <a:outerShdw blurRad="38100" dist="38100" dir="2700000" algn="tl">
                    <a:srgbClr val="000000">
                      <a:alpha val="43137"/>
                    </a:srgbClr>
                  </a:outerShdw>
                </a:effectLst>
              </a:rPr>
              <a:t>5-Risk değerlendirme ödenek talep işlemleri</a:t>
            </a:r>
          </a:p>
        </p:txBody>
      </p:sp>
    </p:spTree>
    <p:extLst>
      <p:ext uri="{BB962C8B-B14F-4D97-AF65-F5344CB8AC3E}">
        <p14:creationId xmlns:p14="http://schemas.microsoft.com/office/powerpoint/2010/main" val="180164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Resim 3"/>
          <p:cNvPicPr>
            <a:picLocks noChangeAspect="1"/>
          </p:cNvPicPr>
          <p:nvPr/>
        </p:nvPicPr>
        <p:blipFill rotWithShape="1">
          <a:blip r:embed="rId2" cstate="print"/>
          <a:srcRect b="26984"/>
          <a:stretch/>
        </p:blipFill>
        <p:spPr>
          <a:xfrm>
            <a:off x="0" y="0"/>
            <a:ext cx="12192000" cy="6858000"/>
          </a:xfrm>
          <a:prstGeom prst="rect">
            <a:avLst/>
          </a:prstGeom>
        </p:spPr>
      </p:pic>
      <p:sp>
        <p:nvSpPr>
          <p:cNvPr id="5" name="Metin kutusu 4"/>
          <p:cNvSpPr txBox="1"/>
          <p:nvPr/>
        </p:nvSpPr>
        <p:spPr>
          <a:xfrm>
            <a:off x="2031542" y="4947822"/>
            <a:ext cx="4717601" cy="1200329"/>
          </a:xfrm>
          <a:prstGeom prst="rect">
            <a:avLst/>
          </a:prstGeom>
          <a:noFill/>
        </p:spPr>
        <p:txBody>
          <a:bodyPr wrap="square" rtlCol="0">
            <a:spAutoFit/>
          </a:bodyPr>
          <a:lstStyle/>
          <a:p>
            <a:pPr algn="ctr"/>
            <a:r>
              <a:rPr lang="tr-TR" sz="2400" b="1" dirty="0" smtClean="0">
                <a:solidFill>
                  <a:srgbClr val="FF0000"/>
                </a:solidFill>
              </a:rPr>
              <a:t>OKUL/KURUMLAR </a:t>
            </a:r>
          </a:p>
          <a:p>
            <a:pPr algn="ctr"/>
            <a:r>
              <a:rPr lang="tr-TR" sz="2400" b="1" dirty="0" smtClean="0">
                <a:solidFill>
                  <a:srgbClr val="FF0000"/>
                </a:solidFill>
              </a:rPr>
              <a:t>TAHMİNİ BÜTÇE VE ÖDENEK KALEMİ SEÇECEK</a:t>
            </a:r>
            <a:endParaRPr lang="tr-TR" sz="2400" b="1" dirty="0">
              <a:solidFill>
                <a:srgbClr val="FF0000"/>
              </a:solidFill>
            </a:endParaRPr>
          </a:p>
        </p:txBody>
      </p:sp>
    </p:spTree>
    <p:extLst>
      <p:ext uri="{BB962C8B-B14F-4D97-AF65-F5344CB8AC3E}">
        <p14:creationId xmlns:p14="http://schemas.microsoft.com/office/powerpoint/2010/main" val="522921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1 Başlık"/>
          <p:cNvSpPr txBox="1">
            <a:spLocks/>
          </p:cNvSpPr>
          <p:nvPr/>
        </p:nvSpPr>
        <p:spPr>
          <a:xfrm>
            <a:off x="395536" y="1196752"/>
            <a:ext cx="8153400"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200" b="1" smtClean="0">
                <a:solidFill>
                  <a:srgbClr val="FF0000"/>
                </a:solidFill>
                <a:effectLst>
                  <a:outerShdw blurRad="38100" dist="38100" dir="2700000" algn="tl">
                    <a:srgbClr val="000000">
                      <a:alpha val="43137"/>
                    </a:srgbClr>
                  </a:outerShdw>
                </a:effectLst>
              </a:rPr>
              <a:t>ÖDENEK TALEP İÇİN                                           </a:t>
            </a:r>
            <a:r>
              <a:rPr lang="tr-TR" b="1" smtClean="0">
                <a:solidFill>
                  <a:srgbClr val="FF0000"/>
                </a:solidFill>
                <a:effectLst>
                  <a:outerShdw blurRad="38100" dist="38100" dir="2700000" algn="tl">
                    <a:srgbClr val="000000">
                      <a:alpha val="43137"/>
                    </a:srgbClr>
                  </a:outerShdw>
                </a:effectLst>
              </a:rPr>
              <a:t>HATIRLATMA</a:t>
            </a:r>
            <a:endParaRPr lang="tr-TR" b="1" dirty="0">
              <a:solidFill>
                <a:srgbClr val="FF0000"/>
              </a:solidFill>
              <a:effectLst>
                <a:outerShdw blurRad="38100" dist="38100" dir="2700000" algn="tl">
                  <a:srgbClr val="000000">
                    <a:alpha val="43137"/>
                  </a:srgbClr>
                </a:outerShdw>
              </a:effectLst>
            </a:endParaRPr>
          </a:p>
        </p:txBody>
      </p:sp>
      <p:sp>
        <p:nvSpPr>
          <p:cNvPr id="12" name="2 İçerik Yer Tutucusu"/>
          <p:cNvSpPr txBox="1">
            <a:spLocks/>
          </p:cNvSpPr>
          <p:nvPr/>
        </p:nvSpPr>
        <p:spPr>
          <a:xfrm>
            <a:off x="601795" y="1916832"/>
            <a:ext cx="8153400" cy="3600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tr-TR" sz="2500" dirty="0" smtClean="0">
                <a:solidFill>
                  <a:schemeClr val="tx1"/>
                </a:solidFill>
              </a:rPr>
              <a:t>Risk derecesi 15 ve üzeri olacak</a:t>
            </a:r>
          </a:p>
          <a:p>
            <a:pPr algn="l"/>
            <a:r>
              <a:rPr lang="tr-TR" sz="2500" dirty="0" smtClean="0">
                <a:solidFill>
                  <a:schemeClr val="tx1"/>
                </a:solidFill>
              </a:rPr>
              <a:t>2020 yılı içerisinde revize edilmiş olması gereklidir.</a:t>
            </a:r>
          </a:p>
          <a:p>
            <a:pPr marL="342900" indent="-342900" algn="l">
              <a:buFont typeface="Arial" pitchFamily="34" charset="0"/>
              <a:buChar char="•"/>
            </a:pPr>
            <a:r>
              <a:rPr lang="tr-TR" sz="2500" dirty="0" smtClean="0">
                <a:solidFill>
                  <a:schemeClr val="tx1"/>
                </a:solidFill>
              </a:rPr>
              <a:t>İlçe MEM İSG Birimi tarafından istenen belgeler sadece </a:t>
            </a:r>
            <a:r>
              <a:rPr lang="tr-TR" sz="2500" dirty="0" err="1" smtClean="0">
                <a:solidFill>
                  <a:schemeClr val="tx1"/>
                </a:solidFill>
              </a:rPr>
              <a:t>dys</a:t>
            </a:r>
            <a:r>
              <a:rPr lang="tr-TR" sz="2500" dirty="0" smtClean="0">
                <a:solidFill>
                  <a:schemeClr val="tx1"/>
                </a:solidFill>
              </a:rPr>
              <a:t> yolu ile İlçe </a:t>
            </a:r>
            <a:r>
              <a:rPr lang="tr-TR" sz="2500" dirty="0" err="1" smtClean="0">
                <a:solidFill>
                  <a:schemeClr val="tx1"/>
                </a:solidFill>
              </a:rPr>
              <a:t>MEMe</a:t>
            </a:r>
            <a:r>
              <a:rPr lang="tr-TR" sz="2500" dirty="0" smtClean="0">
                <a:solidFill>
                  <a:schemeClr val="tx1"/>
                </a:solidFill>
              </a:rPr>
              <a:t> gönderilecek.</a:t>
            </a:r>
          </a:p>
          <a:p>
            <a:pPr marL="342900" indent="-342900" algn="l">
              <a:buFont typeface="Arial" pitchFamily="34" charset="0"/>
              <a:buChar char="•"/>
            </a:pPr>
            <a:r>
              <a:rPr lang="tr-TR" sz="2500" dirty="0" smtClean="0">
                <a:solidFill>
                  <a:schemeClr val="tx1"/>
                </a:solidFill>
              </a:rPr>
              <a:t>Bünyesinde 2 okul bulunduran okullarımız tek MEBBIS den giriş yapacak.</a:t>
            </a:r>
          </a:p>
          <a:p>
            <a:pPr marL="342900" indent="-342900" algn="l">
              <a:buFont typeface="Arial" pitchFamily="34" charset="0"/>
              <a:buChar char="•"/>
            </a:pPr>
            <a:r>
              <a:rPr lang="tr-TR" sz="2500" dirty="0" smtClean="0">
                <a:solidFill>
                  <a:schemeClr val="tx1"/>
                </a:solidFill>
              </a:rPr>
              <a:t>Ödenek istemede süre sınırı yok.</a:t>
            </a:r>
            <a:endParaRPr lang="tr-TR" sz="2500" dirty="0">
              <a:solidFill>
                <a:schemeClr val="tx1"/>
              </a:solidFill>
            </a:endParaRPr>
          </a:p>
        </p:txBody>
      </p:sp>
    </p:spTree>
    <p:extLst>
      <p:ext uri="{BB962C8B-B14F-4D97-AF65-F5344CB8AC3E}">
        <p14:creationId xmlns:p14="http://schemas.microsoft.com/office/powerpoint/2010/main" val="330633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Dikdörtgen 10"/>
          <p:cNvSpPr/>
          <p:nvPr/>
        </p:nvSpPr>
        <p:spPr>
          <a:xfrm>
            <a:off x="1010823" y="1484784"/>
            <a:ext cx="6984776" cy="4001095"/>
          </a:xfrm>
          <a:prstGeom prst="rect">
            <a:avLst/>
          </a:prstGeom>
        </p:spPr>
        <p:txBody>
          <a:bodyPr wrap="square">
            <a:spAutoFit/>
          </a:bodyPr>
          <a:lstStyle/>
          <a:p>
            <a:pPr algn="ctr"/>
            <a:r>
              <a:rPr lang="tr-TR" sz="2000" u="sng" dirty="0" smtClean="0">
                <a:solidFill>
                  <a:srgbClr val="FF0000"/>
                </a:solidFill>
              </a:rPr>
              <a:t>GÜNDEM MADDELERİ:</a:t>
            </a:r>
          </a:p>
          <a:p>
            <a:pPr marL="342900" indent="-342900">
              <a:buFont typeface="+mj-lt"/>
              <a:buAutoNum type="arabicPeriod"/>
            </a:pPr>
            <a:r>
              <a:rPr lang="tr-TR" dirty="0" smtClean="0">
                <a:solidFill>
                  <a:srgbClr val="002060"/>
                </a:solidFill>
              </a:rPr>
              <a:t>Okul Kurumlardaki Gıda İşletmelerinin Kontrol ve Denetimi(Kantin-Yemekhane)</a:t>
            </a:r>
          </a:p>
          <a:p>
            <a:pPr marL="342900" indent="-342900">
              <a:buFont typeface="+mj-lt"/>
              <a:buAutoNum type="arabicPeriod"/>
            </a:pPr>
            <a:r>
              <a:rPr lang="tr-TR" dirty="0" smtClean="0">
                <a:solidFill>
                  <a:srgbClr val="002060"/>
                </a:solidFill>
              </a:rPr>
              <a:t>Sıfır Atık Projesi Entegre Sistemi ve Raporlama</a:t>
            </a:r>
          </a:p>
          <a:p>
            <a:pPr marL="342900" indent="-342900">
              <a:buFont typeface="+mj-lt"/>
              <a:buAutoNum type="arabicPeriod"/>
            </a:pPr>
            <a:r>
              <a:rPr lang="tr-TR" dirty="0" smtClean="0">
                <a:solidFill>
                  <a:srgbClr val="002060"/>
                </a:solidFill>
              </a:rPr>
              <a:t>Kamu Personellerinin İş Kazası Bildirimi </a:t>
            </a:r>
          </a:p>
          <a:p>
            <a:pPr marL="342900" indent="-342900">
              <a:buFont typeface="+mj-lt"/>
              <a:buAutoNum type="arabicPeriod"/>
            </a:pPr>
            <a:r>
              <a:rPr lang="tr-TR" dirty="0" smtClean="0">
                <a:solidFill>
                  <a:srgbClr val="002060"/>
                </a:solidFill>
              </a:rPr>
              <a:t>Risk değerlendirme modülü </a:t>
            </a:r>
            <a:r>
              <a:rPr lang="tr-TR" dirty="0" err="1" smtClean="0">
                <a:solidFill>
                  <a:srgbClr val="002060"/>
                </a:solidFill>
              </a:rPr>
              <a:t>termin</a:t>
            </a:r>
            <a:r>
              <a:rPr lang="tr-TR" dirty="0" smtClean="0">
                <a:solidFill>
                  <a:srgbClr val="002060"/>
                </a:solidFill>
              </a:rPr>
              <a:t> süresi takibi</a:t>
            </a:r>
          </a:p>
          <a:p>
            <a:pPr marL="342900" indent="-342900">
              <a:buFont typeface="+mj-lt"/>
              <a:buAutoNum type="arabicPeriod"/>
            </a:pPr>
            <a:r>
              <a:rPr lang="tr-TR" dirty="0" smtClean="0">
                <a:solidFill>
                  <a:srgbClr val="002060"/>
                </a:solidFill>
              </a:rPr>
              <a:t>Risk Tabanlı Ödenek Modülü</a:t>
            </a:r>
          </a:p>
          <a:p>
            <a:pPr marL="342900" indent="-342900">
              <a:buFont typeface="+mj-lt"/>
              <a:buAutoNum type="arabicPeriod"/>
            </a:pPr>
            <a:r>
              <a:rPr lang="tr-TR" dirty="0" smtClean="0">
                <a:solidFill>
                  <a:srgbClr val="002060"/>
                </a:solidFill>
              </a:rPr>
              <a:t>İlk yardım Eğitimleri</a:t>
            </a:r>
          </a:p>
          <a:p>
            <a:pPr marL="342900" indent="-342900">
              <a:buFont typeface="+mj-lt"/>
              <a:buAutoNum type="arabicPeriod"/>
            </a:pPr>
            <a:r>
              <a:rPr lang="tr-TR" dirty="0" smtClean="0">
                <a:solidFill>
                  <a:srgbClr val="002060"/>
                </a:solidFill>
              </a:rPr>
              <a:t>Yangın Eğitimleri</a:t>
            </a:r>
          </a:p>
          <a:p>
            <a:pPr marL="342900" indent="-342900">
              <a:buFont typeface="+mj-lt"/>
              <a:buAutoNum type="arabicPeriod"/>
            </a:pPr>
            <a:r>
              <a:rPr lang="tr-TR" dirty="0" smtClean="0">
                <a:solidFill>
                  <a:srgbClr val="002060"/>
                </a:solidFill>
              </a:rPr>
              <a:t>Arama-Kurtarma-Tahliye Eğitimleri</a:t>
            </a:r>
          </a:p>
          <a:p>
            <a:pPr marL="342900" lvl="0" indent="-342900">
              <a:buFont typeface="+mj-lt"/>
              <a:buAutoNum type="arabicPeriod"/>
            </a:pPr>
            <a:r>
              <a:rPr lang="tr-TR" dirty="0">
                <a:solidFill>
                  <a:srgbClr val="002060"/>
                </a:solidFill>
              </a:rPr>
              <a:t>Çalışanların İSG  eğitimlerin   değerlendirilmesi ve planlanması</a:t>
            </a:r>
            <a:r>
              <a:rPr lang="tr-TR" dirty="0" smtClean="0">
                <a:solidFill>
                  <a:srgbClr val="002060"/>
                </a:solidFill>
              </a:rPr>
              <a:t>.</a:t>
            </a:r>
          </a:p>
          <a:p>
            <a:pPr marL="342900" indent="-342900">
              <a:buFont typeface="+mj-lt"/>
              <a:buAutoNum type="arabicPeriod"/>
            </a:pPr>
            <a:r>
              <a:rPr lang="tr-TR" dirty="0" smtClean="0">
                <a:solidFill>
                  <a:srgbClr val="002060"/>
                </a:solidFill>
              </a:rPr>
              <a:t>Okul Sağlığı Hizmetleri</a:t>
            </a:r>
          </a:p>
          <a:p>
            <a:pPr marL="342900" indent="-342900">
              <a:buFont typeface="+mj-lt"/>
              <a:buAutoNum type="arabicPeriod"/>
            </a:pPr>
            <a:r>
              <a:rPr lang="tr-TR" dirty="0" smtClean="0">
                <a:solidFill>
                  <a:srgbClr val="002060"/>
                </a:solidFill>
              </a:rPr>
              <a:t>Okul Adli Vaka Kayıtlarının Tutulması.</a:t>
            </a:r>
          </a:p>
          <a:p>
            <a:pPr marL="342900" indent="-342900">
              <a:buFont typeface="+mj-lt"/>
              <a:buAutoNum type="arabicPeriod"/>
            </a:pPr>
            <a:r>
              <a:rPr lang="tr-TR" dirty="0">
                <a:solidFill>
                  <a:srgbClr val="002060"/>
                </a:solidFill>
              </a:rPr>
              <a:t>Pansiyonlu Okullarda Eş Zamanlı </a:t>
            </a:r>
            <a:r>
              <a:rPr lang="tr-TR" dirty="0" smtClean="0">
                <a:solidFill>
                  <a:srgbClr val="002060"/>
                </a:solidFill>
              </a:rPr>
              <a:t>Afet </a:t>
            </a:r>
            <a:r>
              <a:rPr lang="tr-TR" dirty="0">
                <a:solidFill>
                  <a:srgbClr val="002060"/>
                </a:solidFill>
              </a:rPr>
              <a:t>ve Acil Durum Tatbikatı</a:t>
            </a:r>
            <a:endParaRPr lang="tr-TR" dirty="0" smtClean="0">
              <a:solidFill>
                <a:srgbClr val="002060"/>
              </a:solidFill>
            </a:endParaRPr>
          </a:p>
        </p:txBody>
      </p:sp>
    </p:spTree>
    <p:extLst>
      <p:ext uri="{BB962C8B-B14F-4D97-AF65-F5344CB8AC3E}">
        <p14:creationId xmlns:p14="http://schemas.microsoft.com/office/powerpoint/2010/main" val="196905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1 Başlık"/>
          <p:cNvSpPr txBox="1">
            <a:spLocks/>
          </p:cNvSpPr>
          <p:nvPr/>
        </p:nvSpPr>
        <p:spPr>
          <a:xfrm>
            <a:off x="612648" y="1340768"/>
            <a:ext cx="81534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FF0000"/>
                </a:solidFill>
                <a:effectLst>
                  <a:outerShdw blurRad="38100" dist="38100" dir="2700000" algn="tl">
                    <a:srgbClr val="000000">
                      <a:alpha val="43137"/>
                    </a:srgbClr>
                  </a:outerShdw>
                </a:effectLst>
              </a:rPr>
              <a:t>İlçe İSG Birimimiz tarafından Ödenek İçin Okul/Kurumlardan İstenecek Belgeler</a:t>
            </a:r>
            <a:endParaRPr lang="tr-TR" sz="3200" b="1" dirty="0">
              <a:solidFill>
                <a:srgbClr val="FF0000"/>
              </a:solidFill>
              <a:effectLst>
                <a:outerShdw blurRad="38100" dist="38100" dir="2700000" algn="tl">
                  <a:srgbClr val="000000">
                    <a:alpha val="43137"/>
                  </a:srgbClr>
                </a:outerShdw>
              </a:effectLst>
            </a:endParaRPr>
          </a:p>
        </p:txBody>
      </p:sp>
      <p:sp>
        <p:nvSpPr>
          <p:cNvPr id="12" name="2 İçerik Yer Tutucusu"/>
          <p:cNvSpPr txBox="1">
            <a:spLocks/>
          </p:cNvSpPr>
          <p:nvPr/>
        </p:nvSpPr>
        <p:spPr>
          <a:xfrm>
            <a:off x="117348" y="2420888"/>
            <a:ext cx="9144000" cy="4972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tr-TR" sz="2000" b="1" u="sng" dirty="0" smtClean="0">
                <a:solidFill>
                  <a:srgbClr val="002060"/>
                </a:solidFill>
                <a:effectLst>
                  <a:outerShdw blurRad="38100" dist="38100" dir="2700000" algn="tl">
                    <a:srgbClr val="000000">
                      <a:alpha val="43137"/>
                    </a:srgbClr>
                  </a:outerShdw>
                </a:effectLst>
              </a:rPr>
              <a:t>Ödenek İçin Okul/Kurumlardan İstenecek Belgeler</a:t>
            </a:r>
          </a:p>
          <a:p>
            <a:pPr algn="l"/>
            <a:r>
              <a:rPr lang="tr-TR" sz="2000" dirty="0" smtClean="0"/>
              <a:t>   </a:t>
            </a:r>
            <a:r>
              <a:rPr lang="tr-TR" sz="2000" b="1" dirty="0" smtClean="0">
                <a:solidFill>
                  <a:srgbClr val="C00000"/>
                </a:solidFill>
                <a:effectLst>
                  <a:outerShdw blurRad="38100" dist="38100" dir="2700000" algn="tl">
                    <a:srgbClr val="000000">
                      <a:alpha val="43137"/>
                    </a:srgbClr>
                  </a:outerShdw>
                </a:effectLst>
              </a:rPr>
              <a:t>1-Denetleme Raporu: </a:t>
            </a:r>
          </a:p>
          <a:p>
            <a:pPr algn="l"/>
            <a:r>
              <a:rPr lang="tr-TR" sz="2000" b="1" dirty="0" smtClean="0">
                <a:solidFill>
                  <a:srgbClr val="C00000"/>
                </a:solidFill>
                <a:effectLst>
                  <a:outerShdw blurRad="38100" dist="38100" dir="2700000" algn="tl">
                    <a:srgbClr val="000000">
                      <a:alpha val="43137"/>
                    </a:srgbClr>
                  </a:outerShdw>
                </a:effectLst>
              </a:rPr>
              <a:t>    </a:t>
            </a:r>
            <a:r>
              <a:rPr lang="tr-TR" sz="2000" dirty="0" smtClean="0">
                <a:effectLst>
                  <a:outerShdw blurRad="38100" dist="38100" dir="2700000" algn="tl">
                    <a:srgbClr val="000000">
                      <a:alpha val="43137"/>
                    </a:srgbClr>
                  </a:outerShdw>
                </a:effectLst>
              </a:rPr>
              <a:t>Eğer varsa itfaiye raporu, elektrikle ilgili rapor…vb.</a:t>
            </a:r>
          </a:p>
          <a:p>
            <a:pPr algn="l"/>
            <a:r>
              <a:rPr lang="tr-TR" sz="2000" b="1" dirty="0" smtClean="0">
                <a:solidFill>
                  <a:srgbClr val="C00000"/>
                </a:solidFill>
                <a:effectLst>
                  <a:outerShdw blurRad="38100" dist="38100" dir="2700000" algn="tl">
                    <a:srgbClr val="000000">
                      <a:alpha val="43137"/>
                    </a:srgbClr>
                  </a:outerShdw>
                </a:effectLst>
              </a:rPr>
              <a:t> 2-Proforma Fatura(Yaklaşık Maliyet Tablosu</a:t>
            </a:r>
          </a:p>
          <a:p>
            <a:pPr algn="l"/>
            <a:r>
              <a:rPr lang="tr-TR" sz="2000" dirty="0" smtClean="0"/>
              <a:t>          *En az 3 şirketten alınacak(İmzalı </a:t>
            </a:r>
            <a:r>
              <a:rPr lang="tr-TR" sz="2000" dirty="0" err="1" smtClean="0"/>
              <a:t>olacak,en</a:t>
            </a:r>
            <a:r>
              <a:rPr lang="tr-TR" sz="2000" dirty="0" smtClean="0"/>
              <a:t> az olan tutar MEBBİS e girilecek)</a:t>
            </a:r>
          </a:p>
          <a:p>
            <a:pPr algn="l"/>
            <a:r>
              <a:rPr lang="tr-TR" sz="2000" b="1" dirty="0" smtClean="0">
                <a:solidFill>
                  <a:srgbClr val="C00000"/>
                </a:solidFill>
                <a:effectLst>
                  <a:outerShdw blurRad="38100" dist="38100" dir="2700000" algn="tl">
                    <a:srgbClr val="000000">
                      <a:alpha val="43137"/>
                    </a:srgbClr>
                  </a:outerShdw>
                </a:effectLst>
              </a:rPr>
              <a:t> 3-Riski belirten  Resim ( </a:t>
            </a:r>
            <a:r>
              <a:rPr lang="tr-TR" sz="2000" dirty="0" smtClean="0"/>
              <a:t>Onaylı ve imzalı olacak)</a:t>
            </a:r>
            <a:endParaRPr lang="tr-TR" sz="2000" dirty="0"/>
          </a:p>
        </p:txBody>
      </p:sp>
    </p:spTree>
    <p:extLst>
      <p:ext uri="{BB962C8B-B14F-4D97-AF65-F5344CB8AC3E}">
        <p14:creationId xmlns:p14="http://schemas.microsoft.com/office/powerpoint/2010/main" val="140160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title"/>
          </p:nvPr>
        </p:nvSpPr>
        <p:spPr>
          <a:xfrm>
            <a:off x="625790" y="2276872"/>
            <a:ext cx="8229600" cy="1143000"/>
          </a:xfrm>
        </p:spPr>
        <p:txBody>
          <a:bodyPr>
            <a:normAutofit fontScale="90000"/>
          </a:bodyPr>
          <a:lstStyle/>
          <a:p>
            <a:pPr algn="l"/>
            <a:r>
              <a:rPr lang="tr-TR" dirty="0" smtClean="0"/>
              <a:t>İlçemiz Genelinden 60 personele İlk Yardım eğitimi verilmiştir.</a:t>
            </a:r>
            <a:endParaRPr lang="tr-TR"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pic>
        <p:nvPicPr>
          <p:cNvPr id="11" name="Picture 2" descr="ilkyardÄ±m ile ilgili gÃ¶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4" y="4034779"/>
            <a:ext cx="9148933" cy="2823220"/>
          </a:xfrm>
          <a:prstGeom prst="rect">
            <a:avLst/>
          </a:prstGeom>
          <a:noFill/>
          <a:extLst>
            <a:ext uri="{909E8E84-426E-40DD-AFC4-6F175D3DCCD1}">
              <a14:hiddenFill xmlns:a14="http://schemas.microsoft.com/office/drawing/2010/main">
                <a:solidFill>
                  <a:srgbClr val="FFFFFF"/>
                </a:solidFill>
              </a14:hiddenFill>
            </a:ext>
          </a:extLst>
        </p:spPr>
      </p:pic>
      <p:sp>
        <p:nvSpPr>
          <p:cNvPr id="12" name="3 İçerik Yer Tutucusu"/>
          <p:cNvSpPr txBox="1">
            <a:spLocks/>
          </p:cNvSpPr>
          <p:nvPr/>
        </p:nvSpPr>
        <p:spPr>
          <a:xfrm>
            <a:off x="35496" y="1556792"/>
            <a:ext cx="8153400" cy="523220"/>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2800" b="1" dirty="0" smtClean="0">
                <a:solidFill>
                  <a:srgbClr val="002060"/>
                </a:solidFill>
                <a:effectLst>
                  <a:outerShdw blurRad="38100" dist="38100" dir="2700000" algn="tl">
                    <a:srgbClr val="000000">
                      <a:alpha val="43137"/>
                    </a:srgbClr>
                  </a:outerShdw>
                </a:effectLst>
              </a:rPr>
              <a:t>6-Risk değerlendirme ödenek talep işlemleri</a:t>
            </a:r>
          </a:p>
        </p:txBody>
      </p:sp>
    </p:spTree>
    <p:extLst>
      <p:ext uri="{BB962C8B-B14F-4D97-AF65-F5344CB8AC3E}">
        <p14:creationId xmlns:p14="http://schemas.microsoft.com/office/powerpoint/2010/main" val="408351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p:txBody>
          <a:bodyPr>
            <a:normAutofit/>
          </a:bodyPr>
          <a:lstStyle/>
          <a:p>
            <a:pPr algn="l"/>
            <a:r>
              <a:rPr lang="tr-TR" sz="2500" dirty="0" smtClean="0"/>
              <a:t>	İlçemiz Genelinde 2019 yılından 50 personele Yangın Eğitimi Verilmiş olup 2020 yılı içerisinde planlanarak belgesi olmayanlara verilecektir.</a:t>
            </a:r>
            <a:endParaRPr lang="tr-TR" sz="2500"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2" name="3 İçerik Yer Tutucusu"/>
          <p:cNvSpPr txBox="1">
            <a:spLocks/>
          </p:cNvSpPr>
          <p:nvPr/>
        </p:nvSpPr>
        <p:spPr>
          <a:xfrm>
            <a:off x="375719" y="1412776"/>
            <a:ext cx="8153400" cy="584775"/>
          </a:xfrm>
          <a:prstGeom prst="rect">
            <a:avLst/>
          </a:prstGeom>
        </p:spPr>
        <p:txBody>
          <a:bodyPr vert="horz" wrap="square">
            <a:spAutoFit/>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lang="tr-TR" sz="3200" b="1" dirty="0">
                <a:solidFill>
                  <a:srgbClr val="002060"/>
                </a:solidFill>
                <a:effectLst>
                  <a:outerShdw blurRad="38100" dist="38100" dir="2700000" algn="tl">
                    <a:srgbClr val="000000">
                      <a:alpha val="43137"/>
                    </a:srgbClr>
                  </a:outerShdw>
                </a:effectLst>
              </a:rPr>
              <a:t>7</a:t>
            </a:r>
            <a:r>
              <a:rPr kumimoji="0" lang="tr-TR"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rPr>
              <a:t>-</a:t>
            </a:r>
            <a:r>
              <a:rPr kumimoji="0" lang="tr-TR" sz="32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rPr>
              <a:t> </a:t>
            </a:r>
            <a:r>
              <a:rPr kumimoji="0" lang="tr-TR"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rPr>
              <a:t>Yangın </a:t>
            </a:r>
            <a:r>
              <a:rPr kumimoji="0" lang="tr-TR" sz="32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rPr>
              <a:t>eğitimi</a:t>
            </a:r>
            <a:endParaRPr kumimoji="0" lang="tr-TR"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05063"/>
            <a:ext cx="9143461" cy="285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464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p:txBody>
          <a:bodyPr>
            <a:normAutofit/>
          </a:bodyPr>
          <a:lstStyle/>
          <a:p>
            <a:pPr algn="l"/>
            <a:r>
              <a:rPr lang="tr-TR" sz="2000" dirty="0">
                <a:latin typeface="Times New Roman" pitchFamily="18" charset="0"/>
                <a:cs typeface="Times New Roman" pitchFamily="18" charset="0"/>
              </a:rPr>
              <a:t>İlçemizde Nisan ayında 50 personele arama kurtarma eğitimi verilmiştir</a:t>
            </a:r>
            <a:r>
              <a:rPr lang="tr-TR" sz="2000" dirty="0" smtClean="0">
                <a:latin typeface="Times New Roman" pitchFamily="18" charset="0"/>
                <a:cs typeface="Times New Roman" pitchFamily="18" charset="0"/>
              </a:rPr>
              <a:t>. Belgesi olmayanlara eğitimler planlanacaktır.</a:t>
            </a: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endParaRPr lang="tr-TR" sz="2000"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8" y="5744701"/>
            <a:ext cx="1653063" cy="867906"/>
          </a:xfrm>
          <a:prstGeom prst="rect">
            <a:avLst/>
          </a:prstGeom>
        </p:spPr>
      </p:pic>
      <p:sp>
        <p:nvSpPr>
          <p:cNvPr id="12" name="3 İçerik Yer Tutucusu"/>
          <p:cNvSpPr txBox="1">
            <a:spLocks/>
          </p:cNvSpPr>
          <p:nvPr/>
        </p:nvSpPr>
        <p:spPr>
          <a:xfrm>
            <a:off x="360924" y="1376941"/>
            <a:ext cx="8153400"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700"/>
              </a:spcBef>
              <a:buClr>
                <a:schemeClr val="accent2"/>
              </a:buClr>
              <a:buSzPct val="60000"/>
              <a:defRPr/>
            </a:pPr>
            <a:r>
              <a:rPr lang="tr-TR" sz="3200" b="1" dirty="0" smtClean="0">
                <a:solidFill>
                  <a:srgbClr val="002060"/>
                </a:solidFill>
                <a:effectLst>
                  <a:outerShdw blurRad="38100" dist="38100" dir="2700000" algn="tl">
                    <a:srgbClr val="000000">
                      <a:alpha val="43137"/>
                    </a:srgbClr>
                  </a:outerShdw>
                </a:effectLst>
              </a:rPr>
              <a:t>8-Arama Kurtarma Koruma Eğitimi</a:t>
            </a:r>
          </a:p>
        </p:txBody>
      </p:sp>
      <p:pic>
        <p:nvPicPr>
          <p:cNvPr id="13" name="Picture 2" descr="Ä°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321645"/>
            <a:ext cx="9143461" cy="253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967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a:xfrm>
            <a:off x="611560" y="2996952"/>
            <a:ext cx="7772400" cy="1470025"/>
          </a:xfrm>
        </p:spPr>
        <p:txBody>
          <a:bodyPr>
            <a:noAutofit/>
          </a:bodyPr>
          <a:lstStyle/>
          <a:p>
            <a:pPr algn="l"/>
            <a:r>
              <a:rPr lang="tr-TR" sz="3200" dirty="0" smtClean="0"/>
              <a:t>Şubat- Mart Aylarında hiç eğitim almamış 25 kişi ve eğitim geçerlilik süresi dolan 110 personele eğitim verilmesi planlanmaktadır.</a:t>
            </a:r>
            <a:endParaRPr lang="tr-TR" sz="3200"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3 İçerik Yer Tutucusu"/>
          <p:cNvSpPr txBox="1">
            <a:spLocks/>
          </p:cNvSpPr>
          <p:nvPr/>
        </p:nvSpPr>
        <p:spPr>
          <a:xfrm>
            <a:off x="611560" y="1484784"/>
            <a:ext cx="8153400" cy="584775"/>
          </a:xfrm>
          <a:prstGeom prst="rect">
            <a:avLst/>
          </a:prstGeom>
        </p:spPr>
        <p:txBody>
          <a:bodyPr vert="horz" wrap="square" anchor="ctr">
            <a:sp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spcBef>
                <a:spcPts val="700"/>
              </a:spcBef>
              <a:buClr>
                <a:schemeClr val="accent2"/>
              </a:buClr>
              <a:buSzPct val="60000"/>
              <a:defRPr/>
            </a:pPr>
            <a:r>
              <a:rPr lang="tr-TR" sz="3200" b="1" dirty="0" smtClean="0">
                <a:solidFill>
                  <a:srgbClr val="002060"/>
                </a:solidFill>
                <a:effectLst>
                  <a:outerShdw blurRad="38100" dist="38100" dir="2700000" algn="tl">
                    <a:srgbClr val="000000">
                      <a:alpha val="43137"/>
                    </a:srgbClr>
                  </a:outerShdw>
                </a:effectLst>
              </a:rPr>
              <a:t>9-Temel İş Sağlığı ve Güvenliği Eğitimi</a:t>
            </a:r>
          </a:p>
        </p:txBody>
      </p:sp>
    </p:spTree>
    <p:extLst>
      <p:ext uri="{BB962C8B-B14F-4D97-AF65-F5344CB8AC3E}">
        <p14:creationId xmlns:p14="http://schemas.microsoft.com/office/powerpoint/2010/main" val="63159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a:xfrm>
            <a:off x="251520" y="2348880"/>
            <a:ext cx="7772400" cy="1470025"/>
          </a:xfrm>
        </p:spPr>
        <p:txBody>
          <a:bodyPr>
            <a:normAutofit fontScale="90000"/>
          </a:bodyPr>
          <a:lstStyle/>
          <a:p>
            <a:pPr algn="l"/>
            <a:r>
              <a:rPr lang="tr-TR" sz="3600" dirty="0" smtClean="0"/>
              <a:t>Okul Sağlığı ile ilgili ŞUBAT Ayı içerisinde okul sağlığı ekiplerine eğitim verilecektir.</a:t>
            </a:r>
            <a:br>
              <a:rPr lang="tr-TR" sz="3600" dirty="0" smtClean="0"/>
            </a:br>
            <a:r>
              <a:rPr lang="tr-TR" sz="3600" dirty="0" smtClean="0"/>
              <a:t>Okulların Denetimleri Nisan Ayında olacaktır.</a:t>
            </a:r>
            <a:endParaRPr lang="tr-TR" sz="3600"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3 İçerik Yer Tutucusu"/>
          <p:cNvSpPr txBox="1">
            <a:spLocks/>
          </p:cNvSpPr>
          <p:nvPr/>
        </p:nvSpPr>
        <p:spPr>
          <a:xfrm>
            <a:off x="611560" y="1484784"/>
            <a:ext cx="8153400" cy="584775"/>
          </a:xfrm>
          <a:prstGeom prst="rect">
            <a:avLst/>
          </a:prstGeom>
        </p:spPr>
        <p:txBody>
          <a:bodyPr vert="horz" wrap="square" anchor="ctr">
            <a:sp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spcBef>
                <a:spcPts val="700"/>
              </a:spcBef>
              <a:buClr>
                <a:schemeClr val="accent2"/>
              </a:buClr>
              <a:buSzPct val="60000"/>
              <a:defRPr/>
            </a:pPr>
            <a:r>
              <a:rPr lang="tr-TR" sz="3200" b="1" dirty="0" smtClean="0">
                <a:solidFill>
                  <a:srgbClr val="002060"/>
                </a:solidFill>
                <a:effectLst>
                  <a:outerShdw blurRad="38100" dist="38100" dir="2700000" algn="tl">
                    <a:srgbClr val="000000">
                      <a:alpha val="43137"/>
                    </a:srgbClr>
                  </a:outerShdw>
                </a:effectLst>
              </a:rPr>
              <a:t>10-Okul Sağlığı </a:t>
            </a:r>
          </a:p>
        </p:txBody>
      </p:sp>
    </p:spTree>
    <p:extLst>
      <p:ext uri="{BB962C8B-B14F-4D97-AF65-F5344CB8AC3E}">
        <p14:creationId xmlns:p14="http://schemas.microsoft.com/office/powerpoint/2010/main" val="210047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a:xfrm>
            <a:off x="251520" y="2348880"/>
            <a:ext cx="8064896" cy="2448272"/>
          </a:xfrm>
        </p:spPr>
        <p:txBody>
          <a:bodyPr>
            <a:normAutofit/>
          </a:bodyPr>
          <a:lstStyle/>
          <a:p>
            <a:pPr algn="l"/>
            <a:r>
              <a:rPr lang="tr-TR" sz="2500" dirty="0" smtClean="0"/>
              <a:t>Okul Adli vaka kayıtları her olay için ekteki form ayrı ayrı tutulacak.</a:t>
            </a:r>
            <a:br>
              <a:rPr lang="tr-TR" sz="2500" dirty="0" smtClean="0"/>
            </a:br>
            <a:r>
              <a:rPr lang="tr-TR" sz="2500" dirty="0"/>
              <a:t> "Okullarda gerçekleşen güvenlik olaylarının </a:t>
            </a:r>
            <a:r>
              <a:rPr lang="tr-TR" sz="2500" dirty="0" smtClean="0"/>
              <a:t>belirtilen </a:t>
            </a:r>
            <a:r>
              <a:rPr lang="tr-TR" sz="2500" dirty="0"/>
              <a:t>form üzerinden kayıt altına alınarak kayıtların en geç 3 (üç) iş günü içerisinde </a:t>
            </a:r>
            <a:r>
              <a:rPr lang="tr-TR" sz="2500" dirty="0" smtClean="0"/>
              <a:t>İlçe </a:t>
            </a:r>
            <a:r>
              <a:rPr lang="tr-TR" sz="2500" dirty="0"/>
              <a:t>İSG Birimlerine </a:t>
            </a:r>
            <a:r>
              <a:rPr lang="tr-TR" sz="2500" dirty="0" smtClean="0"/>
              <a:t>gönderilmesi </a:t>
            </a:r>
            <a:r>
              <a:rPr lang="tr-TR" sz="2500" dirty="0" err="1" smtClean="0"/>
              <a:t>gerekmekterdir</a:t>
            </a:r>
            <a:r>
              <a:rPr lang="tr-TR" sz="2500" dirty="0" smtClean="0"/>
              <a:t>."</a:t>
            </a:r>
            <a:endParaRPr lang="tr-TR" sz="2500"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3 İçerik Yer Tutucusu"/>
          <p:cNvSpPr txBox="1">
            <a:spLocks/>
          </p:cNvSpPr>
          <p:nvPr/>
        </p:nvSpPr>
        <p:spPr>
          <a:xfrm>
            <a:off x="611560" y="1484784"/>
            <a:ext cx="8153400" cy="584775"/>
          </a:xfrm>
          <a:prstGeom prst="rect">
            <a:avLst/>
          </a:prstGeom>
        </p:spPr>
        <p:txBody>
          <a:bodyPr vert="horz" wrap="square" anchor="ctr">
            <a:sp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spcBef>
                <a:spcPts val="700"/>
              </a:spcBef>
              <a:buClr>
                <a:schemeClr val="accent2"/>
              </a:buClr>
              <a:buSzPct val="60000"/>
              <a:defRPr/>
            </a:pPr>
            <a:r>
              <a:rPr lang="tr-TR" sz="3200" b="1" dirty="0" smtClean="0">
                <a:solidFill>
                  <a:srgbClr val="002060"/>
                </a:solidFill>
                <a:effectLst>
                  <a:outerShdw blurRad="38100" dist="38100" dir="2700000" algn="tl">
                    <a:srgbClr val="000000">
                      <a:alpha val="43137"/>
                    </a:srgbClr>
                  </a:outerShdw>
                </a:effectLst>
              </a:rPr>
              <a:t>11-Okul Adli Vaka  </a:t>
            </a:r>
          </a:p>
        </p:txBody>
      </p:sp>
    </p:spTree>
    <p:extLst>
      <p:ext uri="{BB962C8B-B14F-4D97-AF65-F5344CB8AC3E}">
        <p14:creationId xmlns:p14="http://schemas.microsoft.com/office/powerpoint/2010/main" val="2099479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10" name="Resim 9"/>
          <p:cNvPicPr>
            <a:picLocks noChangeAspect="1"/>
          </p:cNvPicPr>
          <p:nvPr/>
        </p:nvPicPr>
        <p:blipFill>
          <a:blip r:embed="rId3"/>
          <a:stretch>
            <a:fillRect/>
          </a:stretch>
        </p:blipFill>
        <p:spPr>
          <a:xfrm>
            <a:off x="166539" y="5744701"/>
            <a:ext cx="1653063" cy="867906"/>
          </a:xfrm>
          <a:prstGeom prst="rect">
            <a:avLst/>
          </a:prstGeom>
        </p:spPr>
      </p:pic>
      <p:sp>
        <p:nvSpPr>
          <p:cNvPr id="3" name="Başlık 2"/>
          <p:cNvSpPr>
            <a:spLocks noGrp="1"/>
          </p:cNvSpPr>
          <p:nvPr>
            <p:ph type="ctrTitle"/>
          </p:nvPr>
        </p:nvSpPr>
        <p:spPr/>
        <p:txBody>
          <a:bodyPr/>
          <a:lstStyle/>
          <a:p>
            <a:endParaRPr lang="tr-T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7144"/>
            <a:ext cx="10009111" cy="684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61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a:xfrm>
            <a:off x="209029" y="3645024"/>
            <a:ext cx="8598421" cy="1470025"/>
          </a:xfrm>
        </p:spPr>
        <p:txBody>
          <a:bodyPr>
            <a:normAutofit fontScale="90000"/>
          </a:bodyPr>
          <a:lstStyle/>
          <a:p>
            <a:pPr algn="l"/>
            <a:r>
              <a:rPr lang="tr-TR" sz="2500" dirty="0"/>
              <a:t>Bakanlığımıza bağlı pansiyonlu okullarda tam zamanlı eğitim ve barınma hizmetlerinin sağlanması nedeniyle, gece meydana gelebilecek afet ve acil durumlar konusunda farkındalık oluşturulması amacıyla bütün okullarda eş zamanlı gece tatbikatlarının yapılması, tatbikat raporlarının Bakanlığımız Bilişim Sistemleri MEBBİS+İSGB modülünde kayıt altına alınması uygun görülmektedir</a:t>
            </a:r>
            <a:r>
              <a:rPr lang="tr-TR" sz="2500" dirty="0" smtClean="0"/>
              <a:t>.</a:t>
            </a:r>
            <a:r>
              <a:rPr lang="tr-TR" sz="2500" dirty="0"/>
              <a:t/>
            </a:r>
            <a:br>
              <a:rPr lang="tr-TR" sz="2500" dirty="0"/>
            </a:br>
            <a:r>
              <a:rPr lang="tr-TR" sz="2500" dirty="0"/>
              <a:t> </a:t>
            </a:r>
            <a:r>
              <a:rPr lang="tr-TR" sz="2500" dirty="0" smtClean="0"/>
              <a:t/>
            </a:r>
            <a:br>
              <a:rPr lang="tr-TR" sz="2500" dirty="0" smtClean="0"/>
            </a:br>
            <a:r>
              <a:rPr lang="tr-TR" sz="2500" b="1" dirty="0" smtClean="0"/>
              <a:t>Pansiyonlu </a:t>
            </a:r>
            <a:r>
              <a:rPr lang="tr-TR" sz="2500" b="1" dirty="0"/>
              <a:t>okullarda 24/03/2020 tarihinde saat: 20:32'de eş zamanlı afet ve acil durum tatbikatı </a:t>
            </a:r>
            <a:r>
              <a:rPr lang="tr-TR" sz="2500" b="1" dirty="0" smtClean="0"/>
              <a:t>yapılacaktır.</a:t>
            </a:r>
            <a:r>
              <a:rPr lang="tr-TR" sz="2500" dirty="0" smtClean="0"/>
              <a:t/>
            </a:r>
            <a:br>
              <a:rPr lang="tr-TR" sz="2500" dirty="0" smtClean="0"/>
            </a:br>
            <a:r>
              <a:rPr lang="tr-TR" sz="2500" dirty="0"/>
              <a:t/>
            </a:r>
            <a:br>
              <a:rPr lang="tr-TR" sz="2500" dirty="0"/>
            </a:br>
            <a:endParaRPr lang="tr-TR" sz="2500"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3 İçerik Yer Tutucusu"/>
          <p:cNvSpPr txBox="1">
            <a:spLocks/>
          </p:cNvSpPr>
          <p:nvPr/>
        </p:nvSpPr>
        <p:spPr>
          <a:xfrm>
            <a:off x="251520" y="1546339"/>
            <a:ext cx="8513440" cy="461665"/>
          </a:xfrm>
          <a:prstGeom prst="rect">
            <a:avLst/>
          </a:prstGeom>
        </p:spPr>
        <p:txBody>
          <a:bodyPr vert="horz" wrap="square" anchor="ctr">
            <a:sp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spcBef>
                <a:spcPts val="700"/>
              </a:spcBef>
              <a:buClr>
                <a:schemeClr val="accent2"/>
              </a:buClr>
              <a:buSzPct val="60000"/>
              <a:defRPr/>
            </a:pPr>
            <a:r>
              <a:rPr lang="tr-TR" sz="2400" b="1" dirty="0">
                <a:solidFill>
                  <a:srgbClr val="002060"/>
                </a:solidFill>
                <a:effectLst>
                  <a:outerShdw blurRad="38100" dist="38100" dir="2700000" algn="tl">
                    <a:srgbClr val="000000">
                      <a:alpha val="43137"/>
                    </a:srgbClr>
                  </a:outerShdw>
                </a:effectLst>
              </a:rPr>
              <a:t>12-Pansiyonlu Okullarda Eş Zamanlı </a:t>
            </a:r>
            <a:r>
              <a:rPr lang="tr-TR" sz="2400" b="1" dirty="0" smtClean="0">
                <a:solidFill>
                  <a:srgbClr val="002060"/>
                </a:solidFill>
                <a:effectLst>
                  <a:outerShdw blurRad="38100" dist="38100" dir="2700000" algn="tl">
                    <a:srgbClr val="000000">
                      <a:alpha val="43137"/>
                    </a:srgbClr>
                  </a:outerShdw>
                </a:effectLst>
              </a:rPr>
              <a:t>Afet </a:t>
            </a:r>
            <a:r>
              <a:rPr lang="tr-TR" sz="2400" b="1" dirty="0">
                <a:solidFill>
                  <a:srgbClr val="002060"/>
                </a:solidFill>
                <a:effectLst>
                  <a:outerShdw blurRad="38100" dist="38100" dir="2700000" algn="tl">
                    <a:srgbClr val="000000">
                      <a:alpha val="43137"/>
                    </a:srgbClr>
                  </a:outerShdw>
                </a:effectLst>
              </a:rPr>
              <a:t>ve Acil Durum Tatbikatı  </a:t>
            </a:r>
            <a:endParaRPr lang="tr-TR" sz="2400" b="1" dirty="0" smtClean="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0471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3 İçerik Yer Tutucusu"/>
          <p:cNvSpPr txBox="1">
            <a:spLocks/>
          </p:cNvSpPr>
          <p:nvPr/>
        </p:nvSpPr>
        <p:spPr>
          <a:xfrm>
            <a:off x="251520" y="1546339"/>
            <a:ext cx="8513440" cy="461665"/>
          </a:xfrm>
          <a:prstGeom prst="rect">
            <a:avLst/>
          </a:prstGeom>
        </p:spPr>
        <p:txBody>
          <a:bodyPr vert="horz" wrap="square" anchor="ctr">
            <a:sp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spcBef>
                <a:spcPts val="700"/>
              </a:spcBef>
              <a:buClr>
                <a:schemeClr val="accent2"/>
              </a:buClr>
              <a:buSzPct val="60000"/>
              <a:defRPr/>
            </a:pPr>
            <a:r>
              <a:rPr lang="tr-TR" sz="2400" b="1" dirty="0">
                <a:solidFill>
                  <a:srgbClr val="002060"/>
                </a:solidFill>
                <a:effectLst>
                  <a:outerShdw blurRad="38100" dist="38100" dir="2700000" algn="tl">
                    <a:srgbClr val="000000">
                      <a:alpha val="43137"/>
                    </a:srgbClr>
                  </a:outerShdw>
                </a:effectLst>
              </a:rPr>
              <a:t>12-Pansiyonlu Okullarda Eş Zamanlı </a:t>
            </a:r>
            <a:r>
              <a:rPr lang="tr-TR" sz="2400" b="1" dirty="0" smtClean="0">
                <a:solidFill>
                  <a:srgbClr val="002060"/>
                </a:solidFill>
                <a:effectLst>
                  <a:outerShdw blurRad="38100" dist="38100" dir="2700000" algn="tl">
                    <a:srgbClr val="000000">
                      <a:alpha val="43137"/>
                    </a:srgbClr>
                  </a:outerShdw>
                </a:effectLst>
              </a:rPr>
              <a:t>Afet </a:t>
            </a:r>
            <a:r>
              <a:rPr lang="tr-TR" sz="2400" b="1" dirty="0">
                <a:solidFill>
                  <a:srgbClr val="002060"/>
                </a:solidFill>
                <a:effectLst>
                  <a:outerShdw blurRad="38100" dist="38100" dir="2700000" algn="tl">
                    <a:srgbClr val="000000">
                      <a:alpha val="43137"/>
                    </a:srgbClr>
                  </a:outerShdw>
                </a:effectLst>
              </a:rPr>
              <a:t>ve Acil Durum Tatbikatı  </a:t>
            </a:r>
            <a:endParaRPr lang="tr-TR" sz="2400" b="1" dirty="0" smtClean="0">
              <a:solidFill>
                <a:srgbClr val="002060"/>
              </a:solidFill>
              <a:effectLst>
                <a:outerShdw blurRad="38100" dist="38100" dir="2700000" algn="tl">
                  <a:srgbClr val="000000">
                    <a:alpha val="43137"/>
                  </a:srgbClr>
                </a:outerShdw>
              </a:effectLst>
            </a:endParaRPr>
          </a:p>
        </p:txBody>
      </p:sp>
      <p:sp>
        <p:nvSpPr>
          <p:cNvPr id="3" name="Başlık 2"/>
          <p:cNvSpPr>
            <a:spLocks noGrp="1"/>
          </p:cNvSpPr>
          <p:nvPr>
            <p:ph type="ctrTitle"/>
          </p:nvPr>
        </p:nvSpPr>
        <p:spPr/>
        <p:txBody>
          <a:bodyPr>
            <a:normAutofit/>
          </a:bodyPr>
          <a:lstStyle/>
          <a:p>
            <a:pPr algn="l"/>
            <a:r>
              <a:rPr lang="tr-TR" sz="2500" dirty="0" smtClean="0"/>
              <a:t>	Acil </a:t>
            </a:r>
            <a:r>
              <a:rPr lang="tr-TR" sz="2500" dirty="0"/>
              <a:t>durum tatbikat raporunun doldurularak en geç </a:t>
            </a:r>
            <a:r>
              <a:rPr lang="tr-TR" sz="2500" b="1" dirty="0"/>
              <a:t>1 Nisan 2020 </a:t>
            </a:r>
            <a:r>
              <a:rPr lang="tr-TR" sz="2500" b="1" dirty="0" smtClean="0"/>
              <a:t>Çarşamba </a:t>
            </a:r>
            <a:r>
              <a:rPr lang="tr-TR" sz="2500" dirty="0" smtClean="0"/>
              <a:t>gününe kadar müdürlüğümüze gönderilmesi</a:t>
            </a:r>
            <a:endParaRPr lang="tr-TR" sz="2500" dirty="0"/>
          </a:p>
        </p:txBody>
      </p:sp>
      <p:pic>
        <p:nvPicPr>
          <p:cNvPr id="1026" name="Picture 2" descr="acil durum tatbikatı ile ilgili görsel sonuc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7" y="3573016"/>
            <a:ext cx="909901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4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Dikdörtgen 10"/>
          <p:cNvSpPr/>
          <p:nvPr/>
        </p:nvSpPr>
        <p:spPr>
          <a:xfrm>
            <a:off x="714348" y="1285860"/>
            <a:ext cx="7429552" cy="5016758"/>
          </a:xfrm>
          <a:prstGeom prst="rect">
            <a:avLst/>
          </a:prstGeom>
        </p:spPr>
        <p:txBody>
          <a:bodyPr wrap="square">
            <a:spAutoFit/>
          </a:bodyPr>
          <a:lstStyle/>
          <a:p>
            <a:r>
              <a:rPr lang="tr-TR" sz="2800" b="1" dirty="0" smtClean="0">
                <a:solidFill>
                  <a:srgbClr val="002060"/>
                </a:solidFill>
              </a:rPr>
              <a:t>1)Okul Kurumlardaki Gıda İşletmelerinin Kontrol ve Denetimi:</a:t>
            </a:r>
          </a:p>
          <a:p>
            <a:endParaRPr lang="tr-TR" sz="2400" b="1" dirty="0" smtClean="0">
              <a:solidFill>
                <a:srgbClr val="FFC000"/>
              </a:solidFill>
            </a:endParaRPr>
          </a:p>
          <a:p>
            <a:pPr algn="just"/>
            <a:r>
              <a:rPr lang="tr-TR" sz="2400" u="sng" dirty="0" smtClean="0">
                <a:solidFill>
                  <a:srgbClr val="FFC000"/>
                </a:solidFill>
                <a:effectLst>
                  <a:outerShdw blurRad="38100" dist="38100" dir="2700000" algn="tl">
                    <a:srgbClr val="000000">
                      <a:alpha val="43137"/>
                    </a:srgbClr>
                  </a:outerShdw>
                </a:effectLst>
              </a:rPr>
              <a:t>*Denetim Esnasında Karşılaşılan Olumsuz Durumlar</a:t>
            </a:r>
          </a:p>
          <a:p>
            <a:pPr algn="just"/>
            <a:endParaRPr lang="tr-TR" u="sng" dirty="0" smtClean="0">
              <a:solidFill>
                <a:srgbClr val="FF0000"/>
              </a:solidFill>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tr-TR" dirty="0" smtClean="0">
                <a:solidFill>
                  <a:srgbClr val="FF0000"/>
                </a:solidFill>
                <a:effectLst>
                  <a:outerShdw blurRad="38100" dist="38100" dir="2700000" algn="tl">
                    <a:srgbClr val="000000">
                      <a:alpha val="43137"/>
                    </a:srgbClr>
                  </a:outerShdw>
                </a:effectLst>
              </a:rPr>
              <a:t>Hijyen yönünden eksiklikler</a:t>
            </a:r>
          </a:p>
          <a:p>
            <a:pPr marL="285750" indent="-285750" algn="just">
              <a:buFont typeface="Arial" panose="020B0604020202020204" pitchFamily="34" charset="0"/>
              <a:buChar char="•"/>
            </a:pPr>
            <a:r>
              <a:rPr lang="tr-TR" dirty="0" smtClean="0">
                <a:solidFill>
                  <a:srgbClr val="FF0000"/>
                </a:solidFill>
                <a:effectLst>
                  <a:outerShdw blurRad="38100" dist="38100" dir="2700000" algn="tl">
                    <a:srgbClr val="000000">
                      <a:alpha val="43137"/>
                    </a:srgbClr>
                  </a:outerShdw>
                </a:effectLst>
              </a:rPr>
              <a:t>EK-3 Belgelerinin eksik olması</a:t>
            </a:r>
          </a:p>
          <a:p>
            <a:pPr marL="285750" indent="-285750" algn="just">
              <a:buFont typeface="Arial" panose="020B0604020202020204" pitchFamily="34" charset="0"/>
              <a:buChar char="•"/>
            </a:pPr>
            <a:r>
              <a:rPr lang="tr-TR" dirty="0" smtClean="0">
                <a:solidFill>
                  <a:srgbClr val="FF0000"/>
                </a:solidFill>
                <a:effectLst>
                  <a:outerShdw blurRad="38100" dist="38100" dir="2700000" algn="tl">
                    <a:srgbClr val="000000">
                      <a:alpha val="43137"/>
                    </a:srgbClr>
                  </a:outerShdw>
                </a:effectLst>
              </a:rPr>
              <a:t>Fiyat Listesi</a:t>
            </a:r>
          </a:p>
          <a:p>
            <a:pPr marL="285750" indent="-285750" algn="just">
              <a:buFont typeface="Arial" panose="020B0604020202020204" pitchFamily="34" charset="0"/>
              <a:buChar char="•"/>
            </a:pPr>
            <a:r>
              <a:rPr lang="tr-TR" dirty="0" smtClean="0">
                <a:solidFill>
                  <a:srgbClr val="FF0000"/>
                </a:solidFill>
                <a:effectLst>
                  <a:outerShdw blurRad="38100" dist="38100" dir="2700000" algn="tl">
                    <a:srgbClr val="000000">
                      <a:alpha val="43137"/>
                    </a:srgbClr>
                  </a:outerShdw>
                </a:effectLst>
              </a:rPr>
              <a:t>KKD kullanılmaması</a:t>
            </a:r>
          </a:p>
          <a:p>
            <a:pPr marL="285750" indent="-285750" algn="just">
              <a:buFont typeface="Arial" panose="020B0604020202020204" pitchFamily="34" charset="0"/>
              <a:buChar char="•"/>
            </a:pPr>
            <a:r>
              <a:rPr lang="tr-TR" dirty="0" smtClean="0">
                <a:solidFill>
                  <a:srgbClr val="FF0000"/>
                </a:solidFill>
                <a:effectLst>
                  <a:outerShdw blurRad="38100" dist="38100" dir="2700000" algn="tl">
                    <a:srgbClr val="000000">
                      <a:alpha val="43137"/>
                    </a:srgbClr>
                  </a:outerShdw>
                </a:effectLst>
              </a:rPr>
              <a:t>Uygun olmayan ürün satılması</a:t>
            </a:r>
          </a:p>
          <a:p>
            <a:pPr algn="just"/>
            <a:endParaRPr lang="tr-TR" dirty="0" smtClean="0">
              <a:solidFill>
                <a:srgbClr val="FF0000"/>
              </a:solidFill>
            </a:endParaRPr>
          </a:p>
          <a:p>
            <a:pPr algn="just"/>
            <a:endParaRPr lang="tr-TR" dirty="0" smtClean="0">
              <a:solidFill>
                <a:srgbClr val="FF0000"/>
              </a:solidFill>
            </a:endParaRPr>
          </a:p>
          <a:p>
            <a:endParaRPr lang="tr-TR" dirty="0">
              <a:solidFill>
                <a:srgbClr val="FF0000"/>
              </a:solidFill>
            </a:endParaRPr>
          </a:p>
          <a:p>
            <a:endParaRPr lang="tr-TR" dirty="0" smtClean="0"/>
          </a:p>
          <a:p>
            <a:endParaRPr lang="tr-TR" dirty="0"/>
          </a:p>
          <a:p>
            <a:r>
              <a:rPr lang="tr-TR" dirty="0"/>
              <a:t> </a:t>
            </a:r>
          </a:p>
        </p:txBody>
      </p:sp>
    </p:spTree>
    <p:extLst>
      <p:ext uri="{BB962C8B-B14F-4D97-AF65-F5344CB8AC3E}">
        <p14:creationId xmlns:p14="http://schemas.microsoft.com/office/powerpoint/2010/main" val="739860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3 İçerik Yer Tutucusu"/>
          <p:cNvSpPr txBox="1">
            <a:spLocks/>
          </p:cNvSpPr>
          <p:nvPr/>
        </p:nvSpPr>
        <p:spPr>
          <a:xfrm>
            <a:off x="251520" y="1546339"/>
            <a:ext cx="8513440" cy="461665"/>
          </a:xfrm>
          <a:prstGeom prst="rect">
            <a:avLst/>
          </a:prstGeom>
        </p:spPr>
        <p:txBody>
          <a:bodyPr vert="horz" wrap="square" anchor="ctr">
            <a:sp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spcBef>
                <a:spcPts val="700"/>
              </a:spcBef>
              <a:buClr>
                <a:schemeClr val="accent2"/>
              </a:buClr>
              <a:buSzPct val="60000"/>
              <a:defRPr/>
            </a:pPr>
            <a:r>
              <a:rPr lang="tr-TR" sz="2400" b="1" dirty="0" smtClean="0">
                <a:solidFill>
                  <a:srgbClr val="002060"/>
                </a:solidFill>
                <a:effectLst>
                  <a:outerShdw blurRad="38100" dist="38100" dir="2700000" algn="tl">
                    <a:srgbClr val="000000">
                      <a:alpha val="43137"/>
                    </a:srgbClr>
                  </a:outerShdw>
                </a:effectLst>
              </a:rPr>
              <a:t>13-BACA TEMİZLİĞİ</a:t>
            </a:r>
            <a:endParaRPr lang="tr-TR" sz="2400" b="1" dirty="0" smtClean="0">
              <a:solidFill>
                <a:srgbClr val="002060"/>
              </a:solidFill>
              <a:effectLst>
                <a:outerShdw blurRad="38100" dist="38100" dir="2700000" algn="tl">
                  <a:srgbClr val="000000">
                    <a:alpha val="43137"/>
                  </a:srgbClr>
                </a:outerShdw>
              </a:effectLst>
            </a:endParaRPr>
          </a:p>
        </p:txBody>
      </p:sp>
      <p:sp>
        <p:nvSpPr>
          <p:cNvPr id="3" name="Başlık 2"/>
          <p:cNvSpPr>
            <a:spLocks noGrp="1"/>
          </p:cNvSpPr>
          <p:nvPr>
            <p:ph type="ctrTitle"/>
          </p:nvPr>
        </p:nvSpPr>
        <p:spPr/>
        <p:txBody>
          <a:bodyPr>
            <a:normAutofit/>
          </a:bodyPr>
          <a:lstStyle/>
          <a:p>
            <a:pPr algn="l"/>
            <a:r>
              <a:rPr lang="tr-TR" sz="2500" dirty="0" smtClean="0"/>
              <a:t>	</a:t>
            </a:r>
            <a:endParaRPr lang="tr-TR" sz="2500" dirty="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121" y="2022964"/>
            <a:ext cx="6664238" cy="420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493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11" name="İçerik Yer Tutucusu 2"/>
          <p:cNvSpPr txBox="1">
            <a:spLocks/>
          </p:cNvSpPr>
          <p:nvPr/>
        </p:nvSpPr>
        <p:spPr>
          <a:xfrm>
            <a:off x="2017799" y="4746483"/>
            <a:ext cx="5161981" cy="100811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09728" indent="0" algn="ctr">
              <a:buFont typeface="Wingdings"/>
              <a:buNone/>
            </a:pPr>
            <a:r>
              <a:rPr lang="tr-TR" sz="1800" b="1" i="1" dirty="0" smtClean="0">
                <a:solidFill>
                  <a:srgbClr val="C00000"/>
                </a:solidFill>
                <a:effectLst>
                  <a:outerShdw blurRad="38100" dist="38100" dir="2700000" algn="tl">
                    <a:srgbClr val="000000">
                      <a:alpha val="43137"/>
                    </a:srgbClr>
                  </a:outerShdw>
                </a:effectLst>
              </a:rPr>
              <a:t>Emre ÖZLÜK</a:t>
            </a:r>
          </a:p>
          <a:p>
            <a:pPr marL="109728" indent="0" algn="ctr">
              <a:buFont typeface="Wingdings"/>
              <a:buNone/>
            </a:pPr>
            <a:r>
              <a:rPr lang="tr-TR" sz="1800" b="1" i="1" dirty="0" smtClean="0">
                <a:solidFill>
                  <a:srgbClr val="C00000"/>
                </a:solidFill>
                <a:effectLst>
                  <a:outerShdw blurRad="38100" dist="38100" dir="2700000" algn="tl">
                    <a:srgbClr val="000000">
                      <a:alpha val="43137"/>
                    </a:srgbClr>
                  </a:outerShdw>
                </a:effectLst>
              </a:rPr>
              <a:t>B SINIFI İSG UZMANI</a:t>
            </a:r>
          </a:p>
        </p:txBody>
      </p:sp>
      <p:sp>
        <p:nvSpPr>
          <p:cNvPr id="12" name="İçerik Yer Tutucusu 2"/>
          <p:cNvSpPr txBox="1">
            <a:spLocks/>
          </p:cNvSpPr>
          <p:nvPr/>
        </p:nvSpPr>
        <p:spPr>
          <a:xfrm>
            <a:off x="2017799" y="2060848"/>
            <a:ext cx="5161981"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9728"/>
            <a:r>
              <a:rPr lang="tr-TR" sz="1800" b="1" i="1" smtClean="0">
                <a:solidFill>
                  <a:srgbClr val="C00000"/>
                </a:solidFill>
                <a:effectLst>
                  <a:outerShdw blurRad="38100" dist="38100" dir="2700000" algn="tl">
                    <a:srgbClr val="000000">
                      <a:alpha val="43137"/>
                    </a:srgbClr>
                  </a:outerShdw>
                </a:effectLst>
              </a:rPr>
              <a:t>“Hedef sıfır kaza…” </a:t>
            </a:r>
          </a:p>
          <a:p>
            <a:pPr marL="109728"/>
            <a:r>
              <a:rPr lang="tr-TR" b="1" smtClean="0">
                <a:solidFill>
                  <a:srgbClr val="002060"/>
                </a:solidFill>
                <a:effectLst>
                  <a:outerShdw blurRad="38100" dist="38100" dir="2700000" algn="tl">
                    <a:srgbClr val="000000">
                      <a:alpha val="43137"/>
                    </a:srgbClr>
                  </a:outerShdw>
                </a:effectLst>
              </a:rPr>
              <a:t>TEŞEKKÜRLER</a:t>
            </a:r>
            <a:endParaRPr lang="tr-TR"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96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3" name="Dikdörtgen 2"/>
          <p:cNvSpPr/>
          <p:nvPr/>
        </p:nvSpPr>
        <p:spPr>
          <a:xfrm>
            <a:off x="323528" y="1486997"/>
            <a:ext cx="8054046" cy="954107"/>
          </a:xfrm>
          <a:prstGeom prst="rect">
            <a:avLst/>
          </a:prstGeom>
        </p:spPr>
        <p:txBody>
          <a:bodyPr wrap="square">
            <a:spAutoFit/>
          </a:bodyPr>
          <a:lstStyle/>
          <a:p>
            <a:r>
              <a:rPr lang="tr-TR" sz="2800" b="1" dirty="0">
                <a:solidFill>
                  <a:srgbClr val="002060"/>
                </a:solidFill>
              </a:rPr>
              <a:t>1)Okul Kurumlardaki Gıda İşletmelerinin Kontrol ve Denetimi:</a:t>
            </a:r>
          </a:p>
        </p:txBody>
      </p:sp>
      <p:sp>
        <p:nvSpPr>
          <p:cNvPr id="4" name="Başlık 3"/>
          <p:cNvSpPr>
            <a:spLocks noGrp="1"/>
          </p:cNvSpPr>
          <p:nvPr>
            <p:ph type="title"/>
          </p:nvPr>
        </p:nvSpPr>
        <p:spPr>
          <a:xfrm>
            <a:off x="457200" y="3212976"/>
            <a:ext cx="8229600" cy="1143000"/>
          </a:xfrm>
        </p:spPr>
        <p:txBody>
          <a:bodyPr>
            <a:noAutofit/>
          </a:bodyPr>
          <a:lstStyle/>
          <a:p>
            <a:pPr algn="l"/>
            <a:r>
              <a:rPr lang="tr-TR" sz="3600" dirty="0" smtClean="0">
                <a:solidFill>
                  <a:srgbClr val="FF0000"/>
                </a:solidFill>
              </a:rPr>
              <a:t>ÖNEMLİ: </a:t>
            </a:r>
            <a:r>
              <a:rPr lang="tr-TR" sz="3600" dirty="0" smtClean="0"/>
              <a:t>Taşıma Kapsamında Bulunan Yemekhanelerin Denetimi Okul Ekipleri tarafından yapılarak Ek-3 Formu Doldurulacak</a:t>
            </a:r>
            <a:endParaRPr lang="tr-TR" sz="3600" dirty="0"/>
          </a:p>
        </p:txBody>
      </p:sp>
    </p:spTree>
    <p:extLst>
      <p:ext uri="{BB962C8B-B14F-4D97-AF65-F5344CB8AC3E}">
        <p14:creationId xmlns:p14="http://schemas.microsoft.com/office/powerpoint/2010/main" val="89983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sp>
        <p:nvSpPr>
          <p:cNvPr id="3" name="Dikdörtgen 2"/>
          <p:cNvSpPr/>
          <p:nvPr/>
        </p:nvSpPr>
        <p:spPr>
          <a:xfrm>
            <a:off x="683568" y="1988840"/>
            <a:ext cx="7434572" cy="2769989"/>
          </a:xfrm>
          <a:prstGeom prst="rect">
            <a:avLst/>
          </a:prstGeom>
        </p:spPr>
        <p:txBody>
          <a:bodyPr wrap="square">
            <a:spAutoFit/>
          </a:bodyPr>
          <a:lstStyle/>
          <a:p>
            <a:r>
              <a:rPr lang="tr-TR" sz="2400" b="1" dirty="0">
                <a:solidFill>
                  <a:srgbClr val="002060"/>
                </a:solidFill>
              </a:rPr>
              <a:t>2)Sıfır Atık Projesi ile ilgili </a:t>
            </a:r>
            <a:r>
              <a:rPr lang="tr-TR" sz="2400" b="1" dirty="0" err="1">
                <a:solidFill>
                  <a:srgbClr val="002060"/>
                </a:solidFill>
              </a:rPr>
              <a:t>Çalışmalar,Entegre</a:t>
            </a:r>
            <a:r>
              <a:rPr lang="tr-TR" sz="2400" b="1" dirty="0">
                <a:solidFill>
                  <a:srgbClr val="002060"/>
                </a:solidFill>
              </a:rPr>
              <a:t> Çevre Bilgi Sistemi</a:t>
            </a:r>
          </a:p>
          <a:p>
            <a:endParaRPr lang="tr-TR" dirty="0">
              <a:solidFill>
                <a:schemeClr val="accent2"/>
              </a:solidFill>
            </a:endParaRPr>
          </a:p>
          <a:p>
            <a:r>
              <a:rPr lang="tr-TR" dirty="0"/>
              <a:t>İl Milli Eğitim Müdürlüğünün 22.01.2019 tarih ve 1524664 sayılı yazısı doğrultusunda </a:t>
            </a:r>
          </a:p>
          <a:p>
            <a:r>
              <a:rPr lang="tr-TR" dirty="0"/>
              <a:t>Okul ve Kurumlarımız </a:t>
            </a:r>
            <a:r>
              <a:rPr lang="tr-TR" b="1" dirty="0">
                <a:solidFill>
                  <a:srgbClr val="002060"/>
                </a:solidFill>
                <a:effectLst>
                  <a:outerShdw blurRad="38100" dist="38100" dir="2700000" algn="tl">
                    <a:srgbClr val="000000">
                      <a:alpha val="43137"/>
                    </a:srgbClr>
                  </a:outerShdw>
                </a:effectLst>
              </a:rPr>
              <a:t>ecbs.cevre.gov.tr</a:t>
            </a:r>
            <a:r>
              <a:rPr lang="tr-TR" dirty="0"/>
              <a:t> adresine kurum tarafından yetkilendirilen personel tarafından </a:t>
            </a:r>
            <a:r>
              <a:rPr lang="tr-TR" b="1" dirty="0">
                <a:solidFill>
                  <a:srgbClr val="002060"/>
                </a:solidFill>
                <a:effectLst>
                  <a:outerShdw blurRad="38100" dist="38100" dir="2700000" algn="tl">
                    <a:srgbClr val="000000">
                      <a:alpha val="43137"/>
                    </a:srgbClr>
                  </a:outerShdw>
                </a:effectLst>
              </a:rPr>
              <a:t>E- Devlet Şifresi </a:t>
            </a:r>
            <a:r>
              <a:rPr lang="tr-TR" dirty="0"/>
              <a:t>ile giriş Yapılacaktır</a:t>
            </a:r>
            <a:r>
              <a:rPr lang="tr-TR" dirty="0" smtClean="0"/>
              <a:t>.</a:t>
            </a:r>
            <a:endParaRPr lang="tr-TR" dirty="0"/>
          </a:p>
          <a:p>
            <a:r>
              <a:rPr lang="tr-TR" dirty="0">
                <a:solidFill>
                  <a:srgbClr val="FF0000"/>
                </a:solidFill>
              </a:rPr>
              <a:t>NOT: Onay mesajı gelen personel yetkilendirilmiştir</a:t>
            </a:r>
            <a:r>
              <a:rPr lang="tr-TR" dirty="0" smtClean="0">
                <a:solidFill>
                  <a:srgbClr val="FF0000"/>
                </a:solidFill>
              </a:rPr>
              <a:t>.</a:t>
            </a:r>
          </a:p>
          <a:p>
            <a:endParaRPr lang="tr-TR" dirty="0">
              <a:solidFill>
                <a:srgbClr val="FF0000"/>
              </a:solidFill>
            </a:endParaRPr>
          </a:p>
        </p:txBody>
      </p:sp>
      <p:pic>
        <p:nvPicPr>
          <p:cNvPr id="1026" name="Picture 2" descr="sıfır atık ile ilgili görsel sonuc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7764" y="5510328"/>
            <a:ext cx="4248472" cy="129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1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p:txBody>
          <a:bodyPr>
            <a:noAutofit/>
          </a:bodyPr>
          <a:lstStyle/>
          <a:p>
            <a:pPr algn="l"/>
            <a:r>
              <a:rPr lang="tr-TR" sz="3200" dirty="0" smtClean="0"/>
              <a:t>Okul Müdürü Değişmiş okulların sisteme kayıt işlemleri bir önceki okul müdürü </a:t>
            </a:r>
            <a:r>
              <a:rPr lang="tr-TR" sz="3200" dirty="0" err="1" smtClean="0"/>
              <a:t>edevleti</a:t>
            </a:r>
            <a:r>
              <a:rPr lang="tr-TR" sz="3200" dirty="0" smtClean="0"/>
              <a:t> üzerinden yetki devri ile yapılacaktır.</a:t>
            </a:r>
            <a:endParaRPr lang="tr-TR" sz="3200" dirty="0"/>
          </a:p>
        </p:txBody>
      </p:sp>
      <p:pic>
        <p:nvPicPr>
          <p:cNvPr id="7" name="Picture 2" descr="güvenli oku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166539" y="5744701"/>
            <a:ext cx="1653063" cy="867906"/>
          </a:xfrm>
          <a:prstGeom prst="rect">
            <a:avLst/>
          </a:prstGeom>
        </p:spPr>
      </p:pic>
      <p:pic>
        <p:nvPicPr>
          <p:cNvPr id="2050" name="Picture 2" descr="sıfır atık ile ilgili görsel sonucu">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4509120"/>
            <a:ext cx="4876800" cy="231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1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p:txBody>
          <a:bodyPr/>
          <a:lstStyle/>
          <a:p>
            <a:endParaRPr lang="tr-TR" dirty="0"/>
          </a:p>
        </p:txBody>
      </p:sp>
      <p:pic>
        <p:nvPicPr>
          <p:cNvPr id="7" name="Picture 2" descr="güvenli okul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5"/>
          <a:stretch>
            <a:fillRect/>
          </a:stretch>
        </p:blipFill>
        <p:spPr>
          <a:xfrm>
            <a:off x="166539" y="5744701"/>
            <a:ext cx="1653063" cy="867906"/>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9" y="1196752"/>
            <a:ext cx="9122752" cy="56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18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p:txBody>
          <a:bodyPr/>
          <a:lstStyle/>
          <a:p>
            <a:endParaRPr lang="tr-TR" dirty="0"/>
          </a:p>
        </p:txBody>
      </p:sp>
      <p:pic>
        <p:nvPicPr>
          <p:cNvPr id="7" name="Picture 2" descr="güvenli okul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5"/>
          <a:stretch>
            <a:fillRect/>
          </a:stretch>
        </p:blipFill>
        <p:spPr>
          <a:xfrm>
            <a:off x="166539" y="5744701"/>
            <a:ext cx="1653063" cy="867906"/>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340768"/>
            <a:ext cx="9143461" cy="551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27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p:cNvSpPr/>
          <p:nvPr/>
        </p:nvSpPr>
        <p:spPr>
          <a:xfrm>
            <a:off x="0" y="548680"/>
            <a:ext cx="9144000" cy="6480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effectLst>
                  <a:outerShdw blurRad="38100" dist="38100" dir="2700000" algn="tl">
                    <a:srgbClr val="000000">
                      <a:alpha val="43137"/>
                    </a:srgbClr>
                  </a:outerShdw>
                </a:effectLst>
              </a:rPr>
              <a:t>İŞ SAĞLIĞI VE GÜVENLİĞİ BİRİMİ</a:t>
            </a:r>
            <a:endParaRPr lang="tr-TR" sz="32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704"/>
            <a:ext cx="1619672" cy="1606488"/>
          </a:xfrm>
          <a:prstGeom prst="ellipse">
            <a:avLst/>
          </a:prstGeom>
          <a:ln>
            <a:noFill/>
          </a:ln>
          <a:effectLst>
            <a:softEdge rad="127000"/>
          </a:effectLst>
        </p:spPr>
      </p:pic>
      <p:sp>
        <p:nvSpPr>
          <p:cNvPr id="2" name="Başlık 1"/>
          <p:cNvSpPr>
            <a:spLocks noGrp="1"/>
          </p:cNvSpPr>
          <p:nvPr>
            <p:ph type="ctrTitle"/>
          </p:nvPr>
        </p:nvSpPr>
        <p:spPr>
          <a:xfrm>
            <a:off x="685800" y="1340768"/>
            <a:ext cx="7772400" cy="1470025"/>
          </a:xfrm>
        </p:spPr>
        <p:txBody>
          <a:bodyPr/>
          <a:lstStyle/>
          <a:p>
            <a:r>
              <a:rPr lang="tr-TR" dirty="0" smtClean="0"/>
              <a:t>3 aylık atık toplama miktarları okul ve kurumlardan istenecek</a:t>
            </a:r>
            <a:endParaRPr lang="tr-TR" dirty="0"/>
          </a:p>
        </p:txBody>
      </p:sp>
      <p:pic>
        <p:nvPicPr>
          <p:cNvPr id="7" name="Picture 2" descr="güvenli okul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577" y="5572114"/>
            <a:ext cx="1285884" cy="128588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5"/>
          <a:stretch>
            <a:fillRect/>
          </a:stretch>
        </p:blipFill>
        <p:spPr>
          <a:xfrm>
            <a:off x="166539" y="5744701"/>
            <a:ext cx="1653063" cy="867906"/>
          </a:xfrm>
          <a:prstGeom prst="rect">
            <a:avLst/>
          </a:prstGeom>
        </p:spPr>
      </p:pic>
      <p:pic>
        <p:nvPicPr>
          <p:cNvPr id="1026" name="Picture 2" descr="örnek sıfır atık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2924944"/>
            <a:ext cx="6048672" cy="358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9102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970</Words>
  <Application>Microsoft Office PowerPoint</Application>
  <PresentationFormat>Ekran Gösterisi (4:3)</PresentationFormat>
  <Paragraphs>140</Paragraphs>
  <Slides>31</Slides>
  <Notes>3</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ŞUBAT 2020</vt:lpstr>
      <vt:lpstr>PowerPoint Sunusu</vt:lpstr>
      <vt:lpstr>PowerPoint Sunusu</vt:lpstr>
      <vt:lpstr>ÖNEMLİ: Taşıma Kapsamında Bulunan Yemekhanelerin Denetimi Okul Ekipleri tarafından yapılarak Ek-3 Formu Doldurulacak</vt:lpstr>
      <vt:lpstr>PowerPoint Sunusu</vt:lpstr>
      <vt:lpstr>Okul Müdürü Değişmiş okulların sisteme kayıt işlemleri bir önceki okul müdürü edevleti üzerinden yetki devri ile yapılacaktır.</vt:lpstr>
      <vt:lpstr>PowerPoint Sunusu</vt:lpstr>
      <vt:lpstr>PowerPoint Sunusu</vt:lpstr>
      <vt:lpstr>3 aylık atık toplama miktarları okul ve kurumlardan istenecek</vt:lpstr>
      <vt:lpstr>A-Okullarda düşen, yaralanan öğrencilerin; eğer rapor verildiyse (3 günden fazla) ,daha önce İlçe MEM tarafından gönderilen rapor düzenlenerek İlçe MEM’e 3 gün içinde bildirilmesi gerekmektedir. </vt:lpstr>
      <vt:lpstr>  - Her Okuldan Bir Sorumlu Personel, Devlet Memurlarının yaşadığı iş kazalarını sgk.gov.tr adresi üzerinden yapacaktır. </vt:lpstr>
      <vt:lpstr>PowerPoint Sunusu</vt:lpstr>
      <vt:lpstr>PowerPoint Sunusu</vt:lpstr>
      <vt:lpstr>Ayrıca Mayıs Ayında Risk Değerlendirme Ekiplerine eğitim verilecektir.</vt:lpstr>
      <vt:lpstr>  2018/7 Genel (İş Sağlığı ve Güvenliği Mali İhtiyaçların Yönetimi)    ÖDENEK GİRİŞ İŞLEMLERİ   </vt:lpstr>
      <vt:lpstr>PowerPoint Sunusu</vt:lpstr>
      <vt:lpstr>İşveren/işveren vekili tarafından, okul/kurumdaki risklerden kaynaklı mali ihtiyaçların  belirlenmesinde, muhtemel harcamanın sınıflandırmasında kullanılan ekonomik kodlara uygun ödenek taleplerinin yapılması,  </vt:lpstr>
      <vt:lpstr>PowerPoint Sunusu</vt:lpstr>
      <vt:lpstr>PowerPoint Sunusu</vt:lpstr>
      <vt:lpstr>PowerPoint Sunusu</vt:lpstr>
      <vt:lpstr>İlçemiz Genelinden 60 personele İlk Yardım eğitimi verilmiştir.</vt:lpstr>
      <vt:lpstr> İlçemiz Genelinde 2019 yılından 50 personele Yangın Eğitimi Verilmiş olup 2020 yılı içerisinde planlanarak belgesi olmayanlara verilecektir.</vt:lpstr>
      <vt:lpstr>İlçemizde Nisan ayında 50 personele arama kurtarma eğitimi verilmiştir. Belgesi olmayanlara eğitimler planlanacaktır. </vt:lpstr>
      <vt:lpstr>Şubat- Mart Aylarında hiç eğitim almamış 25 kişi ve eğitim geçerlilik süresi dolan 110 personele eğitim verilmesi planlanmaktadır.</vt:lpstr>
      <vt:lpstr>Okul Sağlığı ile ilgili ŞUBAT Ayı içerisinde okul sağlığı ekiplerine eğitim verilecektir. Okulların Denetimleri Nisan Ayında olacaktır.</vt:lpstr>
      <vt:lpstr>Okul Adli vaka kayıtları her olay için ekteki form ayrı ayrı tutulacak.  "Okullarda gerçekleşen güvenlik olaylarının belirtilen form üzerinden kayıt altına alınarak kayıtların en geç 3 (üç) iş günü içerisinde İlçe İSG Birimlerine gönderilmesi gerekmekterdir."</vt:lpstr>
      <vt:lpstr>PowerPoint Sunusu</vt:lpstr>
      <vt:lpstr>Bakanlığımıza bağlı pansiyonlu okullarda tam zamanlı eğitim ve barınma hizmetlerinin sağlanması nedeniyle, gece meydana gelebilecek afet ve acil durumlar konusunda farkındalık oluşturulması amacıyla bütün okullarda eş zamanlı gece tatbikatlarının yapılması, tatbikat raporlarının Bakanlığımız Bilişim Sistemleri MEBBİS+İSGB modülünde kayıt altına alınması uygun görülmektedir.   Pansiyonlu okullarda 24/03/2020 tarihinde saat: 20:32'de eş zamanlı afet ve acil durum tatbikatı yapılacaktır.  </vt:lpstr>
      <vt:lpstr> Acil durum tatbikat raporunun doldurularak en geç 1 Nisan 2020 Çarşamba gününe kadar müdürlüğümüze gönderilmesi</vt:lpstr>
      <vt:lpst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ŞUBAT 2020</dc:title>
  <dc:creator>EMRE</dc:creator>
  <cp:lastModifiedBy>Customer</cp:lastModifiedBy>
  <cp:revision>18</cp:revision>
  <dcterms:created xsi:type="dcterms:W3CDTF">2020-02-07T11:01:42Z</dcterms:created>
  <dcterms:modified xsi:type="dcterms:W3CDTF">2020-02-20T08:58:15Z</dcterms:modified>
</cp:coreProperties>
</file>