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19" r:id="rId1"/>
  </p:sldMasterIdLst>
  <p:notesMasterIdLst>
    <p:notesMasterId r:id="rId23"/>
  </p:notesMasterIdLst>
  <p:sldIdLst>
    <p:sldId id="728" r:id="rId2"/>
    <p:sldId id="899" r:id="rId3"/>
    <p:sldId id="853" r:id="rId4"/>
    <p:sldId id="900" r:id="rId5"/>
    <p:sldId id="901" r:id="rId6"/>
    <p:sldId id="902" r:id="rId7"/>
    <p:sldId id="866" r:id="rId8"/>
    <p:sldId id="867" r:id="rId9"/>
    <p:sldId id="903" r:id="rId10"/>
    <p:sldId id="869" r:id="rId11"/>
    <p:sldId id="904" r:id="rId12"/>
    <p:sldId id="871" r:id="rId13"/>
    <p:sldId id="872" r:id="rId14"/>
    <p:sldId id="873" r:id="rId15"/>
    <p:sldId id="876" r:id="rId16"/>
    <p:sldId id="877" r:id="rId17"/>
    <p:sldId id="878" r:id="rId18"/>
    <p:sldId id="879" r:id="rId19"/>
    <p:sldId id="880" r:id="rId20"/>
    <p:sldId id="881" r:id="rId21"/>
    <p:sldId id="794" r:id="rId22"/>
  </p:sldIdLst>
  <p:sldSz cx="12192000" cy="6858000"/>
  <p:notesSz cx="6794500" cy="9906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FE9C9C"/>
    <a:srgbClr val="F16565"/>
    <a:srgbClr val="8C3462"/>
    <a:srgbClr val="F3D9D9"/>
    <a:srgbClr val="F8E8E8"/>
    <a:srgbClr val="D745D7"/>
    <a:srgbClr val="EBF1E9"/>
    <a:srgbClr val="D2D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18" autoAdjust="0"/>
    <p:restoredTop sz="88101" autoAdjust="0"/>
  </p:normalViewPr>
  <p:slideViewPr>
    <p:cSldViewPr snapToGrid="0">
      <p:cViewPr>
        <p:scale>
          <a:sx n="74" d="100"/>
          <a:sy n="74" d="100"/>
        </p:scale>
        <p:origin x="-1662" y="-630"/>
      </p:cViewPr>
      <p:guideLst>
        <p:guide orient="horz" pos="2160"/>
        <p:guide pos="3840"/>
      </p:guideLst>
    </p:cSldViewPr>
  </p:slideViewPr>
  <p:notesTextViewPr>
    <p:cViewPr>
      <p:scale>
        <a:sx n="1" d="1"/>
        <a:sy n="1" d="1"/>
      </p:scale>
      <p:origin x="0" y="0"/>
    </p:cViewPr>
  </p:notesTextViewPr>
  <p:sorterViewPr>
    <p:cViewPr>
      <p:scale>
        <a:sx n="100" d="100"/>
        <a:sy n="100" d="100"/>
      </p:scale>
      <p:origin x="0" y="-167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3"/>
            <a:ext cx="2945024" cy="497359"/>
          </a:xfrm>
          <a:prstGeom prst="rect">
            <a:avLst/>
          </a:prstGeom>
        </p:spPr>
        <p:txBody>
          <a:bodyPr vert="horz" lIns="91268" tIns="45635" rIns="91268" bIns="45635" rtlCol="0"/>
          <a:lstStyle>
            <a:lvl1pPr algn="l">
              <a:defRPr sz="1200"/>
            </a:lvl1pPr>
          </a:lstStyle>
          <a:p>
            <a:endParaRPr lang="tr-TR" dirty="0"/>
          </a:p>
        </p:txBody>
      </p:sp>
      <p:sp>
        <p:nvSpPr>
          <p:cNvPr id="3" name="Veri Yer Tutucusu 2"/>
          <p:cNvSpPr>
            <a:spLocks noGrp="1"/>
          </p:cNvSpPr>
          <p:nvPr>
            <p:ph type="dt" idx="1"/>
          </p:nvPr>
        </p:nvSpPr>
        <p:spPr>
          <a:xfrm>
            <a:off x="3847890" y="3"/>
            <a:ext cx="2945024" cy="497359"/>
          </a:xfrm>
          <a:prstGeom prst="rect">
            <a:avLst/>
          </a:prstGeom>
        </p:spPr>
        <p:txBody>
          <a:bodyPr vert="horz" lIns="91268" tIns="45635" rIns="91268" bIns="45635" rtlCol="0"/>
          <a:lstStyle>
            <a:lvl1pPr algn="r">
              <a:defRPr sz="1200"/>
            </a:lvl1pPr>
          </a:lstStyle>
          <a:p>
            <a:fld id="{7ACF8F7F-4C44-408C-88B6-A6BF56A9F84D}" type="datetimeFigureOut">
              <a:rPr lang="tr-TR" smtClean="0"/>
              <a:pPr/>
              <a:t>21.02.2020</a:t>
            </a:fld>
            <a:endParaRPr lang="tr-TR" dirty="0"/>
          </a:p>
        </p:txBody>
      </p:sp>
      <p:sp>
        <p:nvSpPr>
          <p:cNvPr id="4" name="Slayt Görüntüsü Yer Tutucusu 3"/>
          <p:cNvSpPr>
            <a:spLocks noGrp="1" noRot="1" noChangeAspect="1"/>
          </p:cNvSpPr>
          <p:nvPr>
            <p:ph type="sldImg" idx="2"/>
          </p:nvPr>
        </p:nvSpPr>
        <p:spPr>
          <a:xfrm>
            <a:off x="423863" y="1236663"/>
            <a:ext cx="5946775" cy="3344862"/>
          </a:xfrm>
          <a:prstGeom prst="rect">
            <a:avLst/>
          </a:prstGeom>
          <a:noFill/>
          <a:ln w="12700">
            <a:solidFill>
              <a:prstClr val="black"/>
            </a:solidFill>
          </a:ln>
        </p:spPr>
        <p:txBody>
          <a:bodyPr vert="horz" lIns="91268" tIns="45635" rIns="91268" bIns="45635" rtlCol="0" anchor="ctr"/>
          <a:lstStyle/>
          <a:p>
            <a:endParaRPr lang="tr-TR" dirty="0"/>
          </a:p>
        </p:txBody>
      </p:sp>
      <p:sp>
        <p:nvSpPr>
          <p:cNvPr id="5" name="Not Yer Tutucusu 4"/>
          <p:cNvSpPr>
            <a:spLocks noGrp="1"/>
          </p:cNvSpPr>
          <p:nvPr>
            <p:ph type="body" sz="quarter" idx="3"/>
          </p:nvPr>
        </p:nvSpPr>
        <p:spPr>
          <a:xfrm>
            <a:off x="679133" y="4767681"/>
            <a:ext cx="5436234" cy="3899675"/>
          </a:xfrm>
          <a:prstGeom prst="rect">
            <a:avLst/>
          </a:prstGeom>
        </p:spPr>
        <p:txBody>
          <a:bodyPr vert="horz" lIns="91268" tIns="45635" rIns="91268" bIns="45635"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08643"/>
            <a:ext cx="2945024" cy="497359"/>
          </a:xfrm>
          <a:prstGeom prst="rect">
            <a:avLst/>
          </a:prstGeom>
        </p:spPr>
        <p:txBody>
          <a:bodyPr vert="horz" lIns="91268" tIns="45635" rIns="91268" bIns="45635"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47890" y="9408643"/>
            <a:ext cx="2945024" cy="497359"/>
          </a:xfrm>
          <a:prstGeom prst="rect">
            <a:avLst/>
          </a:prstGeom>
        </p:spPr>
        <p:txBody>
          <a:bodyPr vert="horz" lIns="91268" tIns="45635" rIns="91268" bIns="45635" rtlCol="0" anchor="b"/>
          <a:lstStyle>
            <a:lvl1pPr algn="r">
              <a:defRPr sz="1200"/>
            </a:lvl1pPr>
          </a:lstStyle>
          <a:p>
            <a:fld id="{4307AC83-186E-44C2-A192-69712972D4F3}" type="slidenum">
              <a:rPr lang="tr-TR" smtClean="0"/>
              <a:pPr/>
              <a:t>‹#›</a:t>
            </a:fld>
            <a:endParaRPr lang="tr-TR" dirty="0"/>
          </a:p>
        </p:txBody>
      </p:sp>
    </p:spTree>
    <p:extLst>
      <p:ext uri="{BB962C8B-B14F-4D97-AF65-F5344CB8AC3E}">
        <p14:creationId xmlns:p14="http://schemas.microsoft.com/office/powerpoint/2010/main" val="3645467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307AC83-186E-44C2-A192-69712972D4F3}" type="slidenum">
              <a:rPr lang="tr-TR" smtClean="0"/>
              <a:pPr/>
              <a:t>1</a:t>
            </a:fld>
            <a:endParaRPr lang="tr-TR" dirty="0"/>
          </a:p>
        </p:txBody>
      </p:sp>
    </p:spTree>
    <p:extLst>
      <p:ext uri="{BB962C8B-B14F-4D97-AF65-F5344CB8AC3E}">
        <p14:creationId xmlns:p14="http://schemas.microsoft.com/office/powerpoint/2010/main" val="3933284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8"/>
            <a:ext cx="103632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76F06A86-542B-435F-B08D-AF2F6F91C994}" type="datetime1">
              <a:rPr lang="tr-TR" smtClean="0"/>
              <a:pPr/>
              <a:t>21.02.2020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val="2303255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BC604D1-8752-4679-986D-F130D3CB04CC}" type="datetime1">
              <a:rPr lang="tr-TR" smtClean="0"/>
              <a:pPr/>
              <a:t>21.02.2020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val="2521077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41"/>
            <a:ext cx="27432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274641"/>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F62F1E9-2924-4E3F-BAF9-8598FAAF24C3}" type="datetime1">
              <a:rPr lang="tr-TR" smtClean="0"/>
              <a:pPr/>
              <a:t>21.02.2020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val="3328418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60_Yalnızca Başlık">
    <p:spTree>
      <p:nvGrpSpPr>
        <p:cNvPr id="1" name=""/>
        <p:cNvGrpSpPr/>
        <p:nvPr/>
      </p:nvGrpSpPr>
      <p:grpSpPr>
        <a:xfrm>
          <a:off x="0" y="0"/>
          <a:ext cx="0" cy="0"/>
          <a:chOff x="0" y="0"/>
          <a:chExt cx="0" cy="0"/>
        </a:xfrm>
      </p:grpSpPr>
      <p:sp>
        <p:nvSpPr>
          <p:cNvPr id="6" name="Dikdörtgen 5"/>
          <p:cNvSpPr/>
          <p:nvPr userDrawn="1"/>
        </p:nvSpPr>
        <p:spPr>
          <a:xfrm>
            <a:off x="0" y="658025"/>
            <a:ext cx="12192000" cy="640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Veri Yer Tutucusu 2"/>
          <p:cNvSpPr>
            <a:spLocks noGrp="1"/>
          </p:cNvSpPr>
          <p:nvPr>
            <p:ph type="dt" sz="half" idx="10"/>
          </p:nvPr>
        </p:nvSpPr>
        <p:spPr/>
        <p:txBody>
          <a:bodyPr/>
          <a:lstStyle/>
          <a:p>
            <a:fld id="{946B7D15-6306-4555-9423-AAD7FA874A97}" type="datetime1">
              <a:rPr lang="tr-TR" smtClean="0"/>
              <a:pPr/>
              <a:t>21.02.2020</a:t>
            </a:fld>
            <a:endParaRPr lang="tr-TR" dirty="0"/>
          </a:p>
        </p:txBody>
      </p:sp>
      <p:sp>
        <p:nvSpPr>
          <p:cNvPr id="4" name="Altbilgi Yer Tutucusu 3"/>
          <p:cNvSpPr>
            <a:spLocks noGrp="1"/>
          </p:cNvSpPr>
          <p:nvPr>
            <p:ph type="ftr" sz="quarter" idx="11"/>
          </p:nvPr>
        </p:nvSpPr>
        <p:spPr/>
        <p:txBody>
          <a:bodyPr/>
          <a:lstStyle/>
          <a:p>
            <a:r>
              <a:rPr lang="tr-TR" dirty="0"/>
              <a:t>Merkez İSGB</a:t>
            </a:r>
          </a:p>
        </p:txBody>
      </p:sp>
      <p:sp>
        <p:nvSpPr>
          <p:cNvPr id="5" name="Slayt Numarası Yer Tutucusu 4"/>
          <p:cNvSpPr>
            <a:spLocks noGrp="1"/>
          </p:cNvSpPr>
          <p:nvPr>
            <p:ph type="sldNum" sz="quarter" idx="12"/>
          </p:nvPr>
        </p:nvSpPr>
        <p:spPr>
          <a:xfrm>
            <a:off x="11363227" y="6309215"/>
            <a:ext cx="477543" cy="477542"/>
          </a:xfrm>
        </p:spPr>
        <p:txBody>
          <a:bodyPr/>
          <a:lstStyle>
            <a:lvl1pPr algn="ctr">
              <a:defRPr sz="1800" b="1"/>
            </a:lvl1pPr>
          </a:lstStyle>
          <a:p>
            <a:fld id="{1EDBCF86-4C6C-45BD-AB90-9F5A9BF58ABB}" type="slidenum">
              <a:rPr lang="tr-TR" smtClean="0"/>
              <a:pPr/>
              <a:t>‹#›</a:t>
            </a:fld>
            <a:endParaRPr lang="tr-TR" dirty="0"/>
          </a:p>
        </p:txBody>
      </p:sp>
      <p:sp>
        <p:nvSpPr>
          <p:cNvPr id="8" name="Unvan 1"/>
          <p:cNvSpPr txBox="1">
            <a:spLocks/>
          </p:cNvSpPr>
          <p:nvPr userDrawn="1"/>
        </p:nvSpPr>
        <p:spPr>
          <a:xfrm>
            <a:off x="1627138" y="794166"/>
            <a:ext cx="10080600" cy="4535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cap="none" spc="0" dirty="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İŞYERİ</a:t>
            </a:r>
            <a:r>
              <a:rPr lang="tr-TR" sz="2400" b="1" cap="none" spc="0" baseline="0" dirty="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 SAĞLIK VE GÜVENLİK BİRİMİ DAİRE BAŞKANLIĞI</a:t>
            </a:r>
            <a:endParaRPr lang="tr-TR" sz="2400" b="1" cap="none" spc="0" dirty="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endParaRPr>
          </a:p>
        </p:txBody>
      </p:sp>
      <p:cxnSp>
        <p:nvCxnSpPr>
          <p:cNvPr id="15" name="Düz Bağlayıcı 14"/>
          <p:cNvCxnSpPr>
            <a:endCxn id="16" idx="2"/>
          </p:cNvCxnSpPr>
          <p:nvPr userDrawn="1"/>
        </p:nvCxnSpPr>
        <p:spPr>
          <a:xfrm>
            <a:off x="885335" y="6532940"/>
            <a:ext cx="10477893" cy="15046"/>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sp>
        <p:nvSpPr>
          <p:cNvPr id="16" name="Oval 15"/>
          <p:cNvSpPr/>
          <p:nvPr userDrawn="1"/>
        </p:nvSpPr>
        <p:spPr>
          <a:xfrm>
            <a:off x="11363228" y="6309215"/>
            <a:ext cx="477542" cy="4775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Oval 6"/>
          <p:cNvSpPr/>
          <p:nvPr userDrawn="1"/>
        </p:nvSpPr>
        <p:spPr>
          <a:xfrm>
            <a:off x="327905" y="51276"/>
            <a:ext cx="1227430" cy="12274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905" y="51278"/>
            <a:ext cx="1239135" cy="1239135"/>
          </a:xfrm>
          <a:prstGeom prst="rect">
            <a:avLst/>
          </a:prstGeom>
          <a:noFill/>
          <a:ln>
            <a:noFill/>
          </a:ln>
        </p:spPr>
      </p:pic>
    </p:spTree>
    <p:extLst>
      <p:ext uri="{BB962C8B-B14F-4D97-AF65-F5344CB8AC3E}">
        <p14:creationId xmlns:p14="http://schemas.microsoft.com/office/powerpoint/2010/main" val="2196047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52_Yalnızca Başlık">
    <p:spTree>
      <p:nvGrpSpPr>
        <p:cNvPr id="1" name=""/>
        <p:cNvGrpSpPr/>
        <p:nvPr/>
      </p:nvGrpSpPr>
      <p:grpSpPr>
        <a:xfrm>
          <a:off x="0" y="0"/>
          <a:ext cx="0" cy="0"/>
          <a:chOff x="0" y="0"/>
          <a:chExt cx="0" cy="0"/>
        </a:xfrm>
      </p:grpSpPr>
      <p:sp>
        <p:nvSpPr>
          <p:cNvPr id="6" name="Dikdörtgen 5"/>
          <p:cNvSpPr/>
          <p:nvPr userDrawn="1"/>
        </p:nvSpPr>
        <p:spPr>
          <a:xfrm>
            <a:off x="0" y="658025"/>
            <a:ext cx="12192000" cy="640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Veri Yer Tutucusu 2"/>
          <p:cNvSpPr>
            <a:spLocks noGrp="1"/>
          </p:cNvSpPr>
          <p:nvPr>
            <p:ph type="dt" sz="half" idx="10"/>
          </p:nvPr>
        </p:nvSpPr>
        <p:spPr/>
        <p:txBody>
          <a:bodyPr/>
          <a:lstStyle/>
          <a:p>
            <a:fld id="{946B7D15-6306-4555-9423-AAD7FA874A97}" type="datetime1">
              <a:rPr lang="tr-TR" smtClean="0"/>
              <a:pPr/>
              <a:t>21.02.2020</a:t>
            </a:fld>
            <a:endParaRPr lang="tr-TR" dirty="0"/>
          </a:p>
        </p:txBody>
      </p:sp>
      <p:sp>
        <p:nvSpPr>
          <p:cNvPr id="4" name="Altbilgi Yer Tutucusu 3"/>
          <p:cNvSpPr>
            <a:spLocks noGrp="1"/>
          </p:cNvSpPr>
          <p:nvPr>
            <p:ph type="ftr" sz="quarter" idx="11"/>
          </p:nvPr>
        </p:nvSpPr>
        <p:spPr/>
        <p:txBody>
          <a:bodyPr/>
          <a:lstStyle/>
          <a:p>
            <a:r>
              <a:rPr lang="tr-TR" dirty="0" smtClean="0"/>
              <a:t>Merkez İSGB</a:t>
            </a:r>
            <a:endParaRPr lang="tr-TR" dirty="0"/>
          </a:p>
        </p:txBody>
      </p:sp>
      <p:sp>
        <p:nvSpPr>
          <p:cNvPr id="5" name="Slayt Numarası Yer Tutucusu 4"/>
          <p:cNvSpPr>
            <a:spLocks noGrp="1"/>
          </p:cNvSpPr>
          <p:nvPr>
            <p:ph type="sldNum" sz="quarter" idx="12"/>
          </p:nvPr>
        </p:nvSpPr>
        <p:spPr>
          <a:xfrm>
            <a:off x="11363227" y="6309215"/>
            <a:ext cx="477543" cy="477542"/>
          </a:xfrm>
        </p:spPr>
        <p:txBody>
          <a:bodyPr/>
          <a:lstStyle>
            <a:lvl1pPr algn="ctr">
              <a:defRPr sz="1800" b="1"/>
            </a:lvl1pPr>
          </a:lstStyle>
          <a:p>
            <a:fld id="{1EDBCF86-4C6C-45BD-AB90-9F5A9BF58ABB}" type="slidenum">
              <a:rPr lang="tr-TR" smtClean="0"/>
              <a:pPr/>
              <a:t>‹#›</a:t>
            </a:fld>
            <a:endParaRPr lang="tr-TR" dirty="0"/>
          </a:p>
        </p:txBody>
      </p:sp>
      <p:sp>
        <p:nvSpPr>
          <p:cNvPr id="8" name="Unvan 1"/>
          <p:cNvSpPr txBox="1">
            <a:spLocks/>
          </p:cNvSpPr>
          <p:nvPr userDrawn="1"/>
        </p:nvSpPr>
        <p:spPr>
          <a:xfrm>
            <a:off x="1627138" y="794166"/>
            <a:ext cx="10080600" cy="4535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cap="none" spc="0" dirty="0" smtClean="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İŞYERİ</a:t>
            </a:r>
            <a:r>
              <a:rPr lang="tr-TR" sz="2400" b="1" cap="none" spc="0" baseline="0" dirty="0" smtClean="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 SAĞLIK VE GÜVENLİK BİRİMİ DAİRE BAŞKANLIĞI</a:t>
            </a:r>
            <a:endParaRPr lang="tr-TR" sz="2400" b="1" cap="none" spc="0" dirty="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endParaRPr>
          </a:p>
        </p:txBody>
      </p:sp>
      <p:cxnSp>
        <p:nvCxnSpPr>
          <p:cNvPr id="15" name="Düz Bağlayıcı 14"/>
          <p:cNvCxnSpPr>
            <a:endCxn id="16" idx="2"/>
          </p:cNvCxnSpPr>
          <p:nvPr userDrawn="1"/>
        </p:nvCxnSpPr>
        <p:spPr>
          <a:xfrm>
            <a:off x="885335" y="6532940"/>
            <a:ext cx="10477893" cy="15046"/>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sp>
        <p:nvSpPr>
          <p:cNvPr id="16" name="Oval 15"/>
          <p:cNvSpPr/>
          <p:nvPr userDrawn="1"/>
        </p:nvSpPr>
        <p:spPr>
          <a:xfrm>
            <a:off x="11363228" y="6309215"/>
            <a:ext cx="477542" cy="4775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Oval 6"/>
          <p:cNvSpPr/>
          <p:nvPr userDrawn="1"/>
        </p:nvSpPr>
        <p:spPr>
          <a:xfrm>
            <a:off x="327905" y="51276"/>
            <a:ext cx="1227430" cy="12274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905" y="51278"/>
            <a:ext cx="1239135" cy="1239135"/>
          </a:xfrm>
          <a:prstGeom prst="rect">
            <a:avLst/>
          </a:prstGeom>
          <a:noFill/>
          <a:ln>
            <a:noFill/>
          </a:ln>
        </p:spPr>
      </p:pic>
    </p:spTree>
    <p:extLst>
      <p:ext uri="{BB962C8B-B14F-4D97-AF65-F5344CB8AC3E}">
        <p14:creationId xmlns:p14="http://schemas.microsoft.com/office/powerpoint/2010/main" val="31413399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57_Yalnızca Başlık">
    <p:spTree>
      <p:nvGrpSpPr>
        <p:cNvPr id="1" name=""/>
        <p:cNvGrpSpPr/>
        <p:nvPr/>
      </p:nvGrpSpPr>
      <p:grpSpPr>
        <a:xfrm>
          <a:off x="0" y="0"/>
          <a:ext cx="0" cy="0"/>
          <a:chOff x="0" y="0"/>
          <a:chExt cx="0" cy="0"/>
        </a:xfrm>
      </p:grpSpPr>
      <p:sp>
        <p:nvSpPr>
          <p:cNvPr id="6" name="Dikdörtgen 5"/>
          <p:cNvSpPr/>
          <p:nvPr userDrawn="1"/>
        </p:nvSpPr>
        <p:spPr>
          <a:xfrm>
            <a:off x="0" y="658025"/>
            <a:ext cx="12192000" cy="640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Veri Yer Tutucusu 2"/>
          <p:cNvSpPr>
            <a:spLocks noGrp="1"/>
          </p:cNvSpPr>
          <p:nvPr>
            <p:ph type="dt" sz="half" idx="10"/>
          </p:nvPr>
        </p:nvSpPr>
        <p:spPr/>
        <p:txBody>
          <a:bodyPr/>
          <a:lstStyle/>
          <a:p>
            <a:fld id="{946B7D15-6306-4555-9423-AAD7FA874A97}" type="datetime1">
              <a:rPr lang="tr-TR" smtClean="0"/>
              <a:pPr/>
              <a:t>21.02.2020</a:t>
            </a:fld>
            <a:endParaRPr lang="tr-TR" dirty="0"/>
          </a:p>
        </p:txBody>
      </p:sp>
      <p:sp>
        <p:nvSpPr>
          <p:cNvPr id="4" name="Altbilgi Yer Tutucusu 3"/>
          <p:cNvSpPr>
            <a:spLocks noGrp="1"/>
          </p:cNvSpPr>
          <p:nvPr>
            <p:ph type="ftr" sz="quarter" idx="11"/>
          </p:nvPr>
        </p:nvSpPr>
        <p:spPr/>
        <p:txBody>
          <a:bodyPr/>
          <a:lstStyle/>
          <a:p>
            <a:r>
              <a:rPr lang="tr-TR" dirty="0" smtClean="0"/>
              <a:t>Merkez İSGB</a:t>
            </a:r>
            <a:endParaRPr lang="tr-TR" dirty="0"/>
          </a:p>
        </p:txBody>
      </p:sp>
      <p:sp>
        <p:nvSpPr>
          <p:cNvPr id="5" name="Slayt Numarası Yer Tutucusu 4"/>
          <p:cNvSpPr>
            <a:spLocks noGrp="1"/>
          </p:cNvSpPr>
          <p:nvPr>
            <p:ph type="sldNum" sz="quarter" idx="12"/>
          </p:nvPr>
        </p:nvSpPr>
        <p:spPr>
          <a:xfrm>
            <a:off x="11363227" y="6309215"/>
            <a:ext cx="477543" cy="477542"/>
          </a:xfrm>
        </p:spPr>
        <p:txBody>
          <a:bodyPr/>
          <a:lstStyle>
            <a:lvl1pPr algn="ctr">
              <a:defRPr sz="1800" b="1"/>
            </a:lvl1pPr>
          </a:lstStyle>
          <a:p>
            <a:fld id="{1EDBCF86-4C6C-45BD-AB90-9F5A9BF58ABB}" type="slidenum">
              <a:rPr lang="tr-TR" smtClean="0"/>
              <a:pPr/>
              <a:t>‹#›</a:t>
            </a:fld>
            <a:endParaRPr lang="tr-TR" dirty="0"/>
          </a:p>
        </p:txBody>
      </p:sp>
      <p:sp>
        <p:nvSpPr>
          <p:cNvPr id="8" name="Unvan 1"/>
          <p:cNvSpPr txBox="1">
            <a:spLocks/>
          </p:cNvSpPr>
          <p:nvPr userDrawn="1"/>
        </p:nvSpPr>
        <p:spPr>
          <a:xfrm>
            <a:off x="1627138" y="794166"/>
            <a:ext cx="10080600" cy="4535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cap="none" spc="0" dirty="0" smtClean="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İŞYERİ</a:t>
            </a:r>
            <a:r>
              <a:rPr lang="tr-TR" sz="2400" b="1" cap="none" spc="0" baseline="0" dirty="0" smtClean="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 SAĞLIK VE GÜVENLİK BİRİMİ DAİRE BAŞKANLIĞI</a:t>
            </a:r>
            <a:endParaRPr lang="tr-TR" sz="2400" b="1" cap="none" spc="0" dirty="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endParaRPr>
          </a:p>
        </p:txBody>
      </p:sp>
      <p:cxnSp>
        <p:nvCxnSpPr>
          <p:cNvPr id="15" name="Düz Bağlayıcı 14"/>
          <p:cNvCxnSpPr>
            <a:endCxn id="16" idx="2"/>
          </p:cNvCxnSpPr>
          <p:nvPr userDrawn="1"/>
        </p:nvCxnSpPr>
        <p:spPr>
          <a:xfrm>
            <a:off x="885335" y="6532940"/>
            <a:ext cx="10477893" cy="15046"/>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sp>
        <p:nvSpPr>
          <p:cNvPr id="16" name="Oval 15"/>
          <p:cNvSpPr/>
          <p:nvPr userDrawn="1"/>
        </p:nvSpPr>
        <p:spPr>
          <a:xfrm>
            <a:off x="11363228" y="6309215"/>
            <a:ext cx="477542" cy="4775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Oval 6"/>
          <p:cNvSpPr/>
          <p:nvPr userDrawn="1"/>
        </p:nvSpPr>
        <p:spPr>
          <a:xfrm>
            <a:off x="327905" y="51276"/>
            <a:ext cx="1227430" cy="12274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905" y="51278"/>
            <a:ext cx="1239135" cy="1239135"/>
          </a:xfrm>
          <a:prstGeom prst="rect">
            <a:avLst/>
          </a:prstGeom>
          <a:noFill/>
          <a:ln>
            <a:noFill/>
          </a:ln>
        </p:spPr>
      </p:pic>
    </p:spTree>
    <p:extLst>
      <p:ext uri="{BB962C8B-B14F-4D97-AF65-F5344CB8AC3E}">
        <p14:creationId xmlns:p14="http://schemas.microsoft.com/office/powerpoint/2010/main" val="21375696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65_Yalnızca Başlık">
    <p:spTree>
      <p:nvGrpSpPr>
        <p:cNvPr id="1" name=""/>
        <p:cNvGrpSpPr/>
        <p:nvPr/>
      </p:nvGrpSpPr>
      <p:grpSpPr>
        <a:xfrm>
          <a:off x="0" y="0"/>
          <a:ext cx="0" cy="0"/>
          <a:chOff x="0" y="0"/>
          <a:chExt cx="0" cy="0"/>
        </a:xfrm>
      </p:grpSpPr>
      <p:sp>
        <p:nvSpPr>
          <p:cNvPr id="6" name="Dikdörtgen 5"/>
          <p:cNvSpPr/>
          <p:nvPr userDrawn="1"/>
        </p:nvSpPr>
        <p:spPr>
          <a:xfrm>
            <a:off x="0" y="658025"/>
            <a:ext cx="12192000" cy="640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Veri Yer Tutucusu 2"/>
          <p:cNvSpPr>
            <a:spLocks noGrp="1"/>
          </p:cNvSpPr>
          <p:nvPr>
            <p:ph type="dt" sz="half" idx="10"/>
          </p:nvPr>
        </p:nvSpPr>
        <p:spPr/>
        <p:txBody>
          <a:bodyPr/>
          <a:lstStyle/>
          <a:p>
            <a:fld id="{946B7D15-6306-4555-9423-AAD7FA874A97}" type="datetime1">
              <a:rPr lang="tr-TR" smtClean="0"/>
              <a:pPr/>
              <a:t>21.02.2020</a:t>
            </a:fld>
            <a:endParaRPr lang="tr-TR" dirty="0"/>
          </a:p>
        </p:txBody>
      </p:sp>
      <p:sp>
        <p:nvSpPr>
          <p:cNvPr id="4" name="Altbilgi Yer Tutucusu 3"/>
          <p:cNvSpPr>
            <a:spLocks noGrp="1"/>
          </p:cNvSpPr>
          <p:nvPr>
            <p:ph type="ftr" sz="quarter" idx="11"/>
          </p:nvPr>
        </p:nvSpPr>
        <p:spPr/>
        <p:txBody>
          <a:bodyPr/>
          <a:lstStyle/>
          <a:p>
            <a:r>
              <a:rPr lang="tr-TR" dirty="0" smtClean="0"/>
              <a:t>Merkez İSGB</a:t>
            </a:r>
            <a:endParaRPr lang="tr-TR" dirty="0"/>
          </a:p>
        </p:txBody>
      </p:sp>
      <p:sp>
        <p:nvSpPr>
          <p:cNvPr id="5" name="Slayt Numarası Yer Tutucusu 4"/>
          <p:cNvSpPr>
            <a:spLocks noGrp="1"/>
          </p:cNvSpPr>
          <p:nvPr>
            <p:ph type="sldNum" sz="quarter" idx="12"/>
          </p:nvPr>
        </p:nvSpPr>
        <p:spPr>
          <a:xfrm>
            <a:off x="11363227" y="6309215"/>
            <a:ext cx="477543" cy="477542"/>
          </a:xfrm>
        </p:spPr>
        <p:txBody>
          <a:bodyPr/>
          <a:lstStyle>
            <a:lvl1pPr algn="ctr">
              <a:defRPr sz="1800" b="1"/>
            </a:lvl1pPr>
          </a:lstStyle>
          <a:p>
            <a:fld id="{1EDBCF86-4C6C-45BD-AB90-9F5A9BF58ABB}" type="slidenum">
              <a:rPr lang="tr-TR" smtClean="0"/>
              <a:pPr/>
              <a:t>‹#›</a:t>
            </a:fld>
            <a:endParaRPr lang="tr-TR" dirty="0"/>
          </a:p>
        </p:txBody>
      </p:sp>
      <p:sp>
        <p:nvSpPr>
          <p:cNvPr id="8" name="Unvan 1"/>
          <p:cNvSpPr txBox="1">
            <a:spLocks/>
          </p:cNvSpPr>
          <p:nvPr userDrawn="1"/>
        </p:nvSpPr>
        <p:spPr>
          <a:xfrm>
            <a:off x="1627138" y="794166"/>
            <a:ext cx="10080600" cy="4535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cap="none" spc="0" dirty="0" smtClean="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İŞYERİ</a:t>
            </a:r>
            <a:r>
              <a:rPr lang="tr-TR" sz="2400" b="1" cap="none" spc="0" baseline="0" dirty="0" smtClean="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 SAĞLIK VE GÜVENLİK BİRİMİ DAİRE BAŞKANLIĞI</a:t>
            </a:r>
            <a:endParaRPr lang="tr-TR" sz="2400" b="1" cap="none" spc="0" dirty="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endParaRPr>
          </a:p>
        </p:txBody>
      </p:sp>
      <p:cxnSp>
        <p:nvCxnSpPr>
          <p:cNvPr id="15" name="Düz Bağlayıcı 14"/>
          <p:cNvCxnSpPr>
            <a:endCxn id="16" idx="2"/>
          </p:cNvCxnSpPr>
          <p:nvPr userDrawn="1"/>
        </p:nvCxnSpPr>
        <p:spPr>
          <a:xfrm>
            <a:off x="885335" y="6532940"/>
            <a:ext cx="10477893" cy="15046"/>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sp>
        <p:nvSpPr>
          <p:cNvPr id="16" name="Oval 15"/>
          <p:cNvSpPr/>
          <p:nvPr userDrawn="1"/>
        </p:nvSpPr>
        <p:spPr>
          <a:xfrm>
            <a:off x="11363228" y="6309215"/>
            <a:ext cx="477542" cy="4775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Oval 6"/>
          <p:cNvSpPr/>
          <p:nvPr userDrawn="1"/>
        </p:nvSpPr>
        <p:spPr>
          <a:xfrm>
            <a:off x="327905" y="51276"/>
            <a:ext cx="1227430" cy="12274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905" y="51278"/>
            <a:ext cx="1239135" cy="1239135"/>
          </a:xfrm>
          <a:prstGeom prst="rect">
            <a:avLst/>
          </a:prstGeom>
          <a:noFill/>
          <a:ln>
            <a:noFill/>
          </a:ln>
        </p:spPr>
      </p:pic>
    </p:spTree>
    <p:extLst>
      <p:ext uri="{BB962C8B-B14F-4D97-AF65-F5344CB8AC3E}">
        <p14:creationId xmlns:p14="http://schemas.microsoft.com/office/powerpoint/2010/main" val="20367598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66_Yalnızca Başlık">
    <p:spTree>
      <p:nvGrpSpPr>
        <p:cNvPr id="1" name=""/>
        <p:cNvGrpSpPr/>
        <p:nvPr/>
      </p:nvGrpSpPr>
      <p:grpSpPr>
        <a:xfrm>
          <a:off x="0" y="0"/>
          <a:ext cx="0" cy="0"/>
          <a:chOff x="0" y="0"/>
          <a:chExt cx="0" cy="0"/>
        </a:xfrm>
      </p:grpSpPr>
      <p:sp>
        <p:nvSpPr>
          <p:cNvPr id="6" name="Dikdörtgen 5"/>
          <p:cNvSpPr/>
          <p:nvPr userDrawn="1"/>
        </p:nvSpPr>
        <p:spPr>
          <a:xfrm>
            <a:off x="0" y="658025"/>
            <a:ext cx="12192000" cy="640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Veri Yer Tutucusu 2"/>
          <p:cNvSpPr>
            <a:spLocks noGrp="1"/>
          </p:cNvSpPr>
          <p:nvPr>
            <p:ph type="dt" sz="half" idx="10"/>
          </p:nvPr>
        </p:nvSpPr>
        <p:spPr/>
        <p:txBody>
          <a:bodyPr/>
          <a:lstStyle/>
          <a:p>
            <a:fld id="{946B7D15-6306-4555-9423-AAD7FA874A97}" type="datetime1">
              <a:rPr lang="tr-TR" smtClean="0"/>
              <a:pPr/>
              <a:t>21.02.2020</a:t>
            </a:fld>
            <a:endParaRPr lang="tr-TR" dirty="0"/>
          </a:p>
        </p:txBody>
      </p:sp>
      <p:sp>
        <p:nvSpPr>
          <p:cNvPr id="4" name="Altbilgi Yer Tutucusu 3"/>
          <p:cNvSpPr>
            <a:spLocks noGrp="1"/>
          </p:cNvSpPr>
          <p:nvPr>
            <p:ph type="ftr" sz="quarter" idx="11"/>
          </p:nvPr>
        </p:nvSpPr>
        <p:spPr/>
        <p:txBody>
          <a:bodyPr/>
          <a:lstStyle/>
          <a:p>
            <a:r>
              <a:rPr lang="tr-TR" dirty="0" smtClean="0"/>
              <a:t>Merkez İSGB</a:t>
            </a:r>
            <a:endParaRPr lang="tr-TR" dirty="0"/>
          </a:p>
        </p:txBody>
      </p:sp>
      <p:sp>
        <p:nvSpPr>
          <p:cNvPr id="5" name="Slayt Numarası Yer Tutucusu 4"/>
          <p:cNvSpPr>
            <a:spLocks noGrp="1"/>
          </p:cNvSpPr>
          <p:nvPr>
            <p:ph type="sldNum" sz="quarter" idx="12"/>
          </p:nvPr>
        </p:nvSpPr>
        <p:spPr>
          <a:xfrm>
            <a:off x="11363227" y="6309215"/>
            <a:ext cx="477543" cy="477542"/>
          </a:xfrm>
        </p:spPr>
        <p:txBody>
          <a:bodyPr/>
          <a:lstStyle>
            <a:lvl1pPr algn="ctr">
              <a:defRPr sz="1800" b="1"/>
            </a:lvl1pPr>
          </a:lstStyle>
          <a:p>
            <a:fld id="{1EDBCF86-4C6C-45BD-AB90-9F5A9BF58ABB}" type="slidenum">
              <a:rPr lang="tr-TR" smtClean="0"/>
              <a:pPr/>
              <a:t>‹#›</a:t>
            </a:fld>
            <a:endParaRPr lang="tr-TR" dirty="0"/>
          </a:p>
        </p:txBody>
      </p:sp>
      <p:sp>
        <p:nvSpPr>
          <p:cNvPr id="8" name="Unvan 1"/>
          <p:cNvSpPr txBox="1">
            <a:spLocks/>
          </p:cNvSpPr>
          <p:nvPr userDrawn="1"/>
        </p:nvSpPr>
        <p:spPr>
          <a:xfrm>
            <a:off x="1627138" y="794166"/>
            <a:ext cx="10080600" cy="4535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cap="none" spc="0" dirty="0" smtClean="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İŞYERİ</a:t>
            </a:r>
            <a:r>
              <a:rPr lang="tr-TR" sz="2400" b="1" cap="none" spc="0" baseline="0" dirty="0" smtClean="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 SAĞLIK VE GÜVENLİK BİRİMİ DAİRE BAŞKANLIĞI</a:t>
            </a:r>
            <a:endParaRPr lang="tr-TR" sz="2400" b="1" cap="none" spc="0" dirty="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endParaRPr>
          </a:p>
        </p:txBody>
      </p:sp>
      <p:cxnSp>
        <p:nvCxnSpPr>
          <p:cNvPr id="15" name="Düz Bağlayıcı 14"/>
          <p:cNvCxnSpPr>
            <a:endCxn id="16" idx="2"/>
          </p:cNvCxnSpPr>
          <p:nvPr userDrawn="1"/>
        </p:nvCxnSpPr>
        <p:spPr>
          <a:xfrm>
            <a:off x="885335" y="6532940"/>
            <a:ext cx="10477893" cy="15046"/>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sp>
        <p:nvSpPr>
          <p:cNvPr id="16" name="Oval 15"/>
          <p:cNvSpPr/>
          <p:nvPr userDrawn="1"/>
        </p:nvSpPr>
        <p:spPr>
          <a:xfrm>
            <a:off x="11363228" y="6309215"/>
            <a:ext cx="477542" cy="4775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Oval 6"/>
          <p:cNvSpPr/>
          <p:nvPr userDrawn="1"/>
        </p:nvSpPr>
        <p:spPr>
          <a:xfrm>
            <a:off x="327905" y="51276"/>
            <a:ext cx="1227430" cy="12274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905" y="51278"/>
            <a:ext cx="1239135" cy="1239135"/>
          </a:xfrm>
          <a:prstGeom prst="rect">
            <a:avLst/>
          </a:prstGeom>
          <a:noFill/>
          <a:ln>
            <a:noFill/>
          </a:ln>
        </p:spPr>
      </p:pic>
    </p:spTree>
    <p:extLst>
      <p:ext uri="{BB962C8B-B14F-4D97-AF65-F5344CB8AC3E}">
        <p14:creationId xmlns:p14="http://schemas.microsoft.com/office/powerpoint/2010/main" val="4995698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68_Yalnızca Başlık">
    <p:spTree>
      <p:nvGrpSpPr>
        <p:cNvPr id="1" name=""/>
        <p:cNvGrpSpPr/>
        <p:nvPr/>
      </p:nvGrpSpPr>
      <p:grpSpPr>
        <a:xfrm>
          <a:off x="0" y="0"/>
          <a:ext cx="0" cy="0"/>
          <a:chOff x="0" y="0"/>
          <a:chExt cx="0" cy="0"/>
        </a:xfrm>
      </p:grpSpPr>
      <p:sp>
        <p:nvSpPr>
          <p:cNvPr id="6" name="Dikdörtgen 5"/>
          <p:cNvSpPr/>
          <p:nvPr userDrawn="1"/>
        </p:nvSpPr>
        <p:spPr>
          <a:xfrm>
            <a:off x="0" y="658025"/>
            <a:ext cx="12192000" cy="640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Veri Yer Tutucusu 2"/>
          <p:cNvSpPr>
            <a:spLocks noGrp="1"/>
          </p:cNvSpPr>
          <p:nvPr>
            <p:ph type="dt" sz="half" idx="10"/>
          </p:nvPr>
        </p:nvSpPr>
        <p:spPr/>
        <p:txBody>
          <a:bodyPr/>
          <a:lstStyle/>
          <a:p>
            <a:fld id="{946B7D15-6306-4555-9423-AAD7FA874A97}" type="datetime1">
              <a:rPr lang="tr-TR" smtClean="0"/>
              <a:pPr/>
              <a:t>21.02.2020</a:t>
            </a:fld>
            <a:endParaRPr lang="tr-TR" dirty="0"/>
          </a:p>
        </p:txBody>
      </p:sp>
      <p:sp>
        <p:nvSpPr>
          <p:cNvPr id="4" name="Altbilgi Yer Tutucusu 3"/>
          <p:cNvSpPr>
            <a:spLocks noGrp="1"/>
          </p:cNvSpPr>
          <p:nvPr>
            <p:ph type="ftr" sz="quarter" idx="11"/>
          </p:nvPr>
        </p:nvSpPr>
        <p:spPr/>
        <p:txBody>
          <a:bodyPr/>
          <a:lstStyle/>
          <a:p>
            <a:r>
              <a:rPr lang="tr-TR" dirty="0" smtClean="0"/>
              <a:t>Merkez İSGB</a:t>
            </a:r>
            <a:endParaRPr lang="tr-TR" dirty="0"/>
          </a:p>
        </p:txBody>
      </p:sp>
      <p:sp>
        <p:nvSpPr>
          <p:cNvPr id="5" name="Slayt Numarası Yer Tutucusu 4"/>
          <p:cNvSpPr>
            <a:spLocks noGrp="1"/>
          </p:cNvSpPr>
          <p:nvPr>
            <p:ph type="sldNum" sz="quarter" idx="12"/>
          </p:nvPr>
        </p:nvSpPr>
        <p:spPr>
          <a:xfrm>
            <a:off x="11363227" y="6309215"/>
            <a:ext cx="477543" cy="477542"/>
          </a:xfrm>
        </p:spPr>
        <p:txBody>
          <a:bodyPr/>
          <a:lstStyle>
            <a:lvl1pPr algn="ctr">
              <a:defRPr sz="1800" b="1"/>
            </a:lvl1pPr>
          </a:lstStyle>
          <a:p>
            <a:fld id="{1EDBCF86-4C6C-45BD-AB90-9F5A9BF58ABB}" type="slidenum">
              <a:rPr lang="tr-TR" smtClean="0"/>
              <a:pPr/>
              <a:t>‹#›</a:t>
            </a:fld>
            <a:endParaRPr lang="tr-TR" dirty="0"/>
          </a:p>
        </p:txBody>
      </p:sp>
      <p:sp>
        <p:nvSpPr>
          <p:cNvPr id="8" name="Unvan 1"/>
          <p:cNvSpPr txBox="1">
            <a:spLocks/>
          </p:cNvSpPr>
          <p:nvPr userDrawn="1"/>
        </p:nvSpPr>
        <p:spPr>
          <a:xfrm>
            <a:off x="1627138" y="794166"/>
            <a:ext cx="10080600" cy="4535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cap="none" spc="0" dirty="0" smtClean="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İŞYERİ</a:t>
            </a:r>
            <a:r>
              <a:rPr lang="tr-TR" sz="2400" b="1" cap="none" spc="0" baseline="0" dirty="0" smtClean="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 SAĞLIK VE GÜVENLİK BİRİMİ DAİRE BAŞKANLIĞI</a:t>
            </a:r>
            <a:endParaRPr lang="tr-TR" sz="2400" b="1" cap="none" spc="0" dirty="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endParaRPr>
          </a:p>
        </p:txBody>
      </p:sp>
      <p:cxnSp>
        <p:nvCxnSpPr>
          <p:cNvPr id="15" name="Düz Bağlayıcı 14"/>
          <p:cNvCxnSpPr>
            <a:endCxn id="16" idx="2"/>
          </p:cNvCxnSpPr>
          <p:nvPr userDrawn="1"/>
        </p:nvCxnSpPr>
        <p:spPr>
          <a:xfrm>
            <a:off x="885335" y="6532940"/>
            <a:ext cx="10477893" cy="15046"/>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sp>
        <p:nvSpPr>
          <p:cNvPr id="16" name="Oval 15"/>
          <p:cNvSpPr/>
          <p:nvPr userDrawn="1"/>
        </p:nvSpPr>
        <p:spPr>
          <a:xfrm>
            <a:off x="11363228" y="6309215"/>
            <a:ext cx="477542" cy="4775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Oval 6"/>
          <p:cNvSpPr/>
          <p:nvPr userDrawn="1"/>
        </p:nvSpPr>
        <p:spPr>
          <a:xfrm>
            <a:off x="327905" y="51276"/>
            <a:ext cx="1227430" cy="12274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905" y="51278"/>
            <a:ext cx="1239135" cy="1239135"/>
          </a:xfrm>
          <a:prstGeom prst="rect">
            <a:avLst/>
          </a:prstGeom>
          <a:noFill/>
          <a:ln>
            <a:noFill/>
          </a:ln>
        </p:spPr>
      </p:pic>
    </p:spTree>
    <p:extLst>
      <p:ext uri="{BB962C8B-B14F-4D97-AF65-F5344CB8AC3E}">
        <p14:creationId xmlns:p14="http://schemas.microsoft.com/office/powerpoint/2010/main" val="13738544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70_Yalnızca Başlık">
    <p:spTree>
      <p:nvGrpSpPr>
        <p:cNvPr id="1" name=""/>
        <p:cNvGrpSpPr/>
        <p:nvPr/>
      </p:nvGrpSpPr>
      <p:grpSpPr>
        <a:xfrm>
          <a:off x="0" y="0"/>
          <a:ext cx="0" cy="0"/>
          <a:chOff x="0" y="0"/>
          <a:chExt cx="0" cy="0"/>
        </a:xfrm>
      </p:grpSpPr>
      <p:sp>
        <p:nvSpPr>
          <p:cNvPr id="6" name="Dikdörtgen 5"/>
          <p:cNvSpPr/>
          <p:nvPr userDrawn="1"/>
        </p:nvSpPr>
        <p:spPr>
          <a:xfrm>
            <a:off x="0" y="658025"/>
            <a:ext cx="12192000" cy="640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Veri Yer Tutucusu 2"/>
          <p:cNvSpPr>
            <a:spLocks noGrp="1"/>
          </p:cNvSpPr>
          <p:nvPr>
            <p:ph type="dt" sz="half" idx="10"/>
          </p:nvPr>
        </p:nvSpPr>
        <p:spPr/>
        <p:txBody>
          <a:bodyPr/>
          <a:lstStyle/>
          <a:p>
            <a:fld id="{946B7D15-6306-4555-9423-AAD7FA874A97}" type="datetime1">
              <a:rPr lang="tr-TR" smtClean="0"/>
              <a:pPr/>
              <a:t>21.02.2020</a:t>
            </a:fld>
            <a:endParaRPr lang="tr-TR" dirty="0"/>
          </a:p>
        </p:txBody>
      </p:sp>
      <p:sp>
        <p:nvSpPr>
          <p:cNvPr id="4" name="Altbilgi Yer Tutucusu 3"/>
          <p:cNvSpPr>
            <a:spLocks noGrp="1"/>
          </p:cNvSpPr>
          <p:nvPr>
            <p:ph type="ftr" sz="quarter" idx="11"/>
          </p:nvPr>
        </p:nvSpPr>
        <p:spPr/>
        <p:txBody>
          <a:bodyPr/>
          <a:lstStyle/>
          <a:p>
            <a:r>
              <a:rPr lang="tr-TR" dirty="0" smtClean="0"/>
              <a:t>Merkez İSGB</a:t>
            </a:r>
            <a:endParaRPr lang="tr-TR" dirty="0"/>
          </a:p>
        </p:txBody>
      </p:sp>
      <p:sp>
        <p:nvSpPr>
          <p:cNvPr id="5" name="Slayt Numarası Yer Tutucusu 4"/>
          <p:cNvSpPr>
            <a:spLocks noGrp="1"/>
          </p:cNvSpPr>
          <p:nvPr>
            <p:ph type="sldNum" sz="quarter" idx="12"/>
          </p:nvPr>
        </p:nvSpPr>
        <p:spPr>
          <a:xfrm>
            <a:off x="11363227" y="6309215"/>
            <a:ext cx="477543" cy="477542"/>
          </a:xfrm>
        </p:spPr>
        <p:txBody>
          <a:bodyPr/>
          <a:lstStyle>
            <a:lvl1pPr algn="ctr">
              <a:defRPr sz="1800" b="1"/>
            </a:lvl1pPr>
          </a:lstStyle>
          <a:p>
            <a:fld id="{1EDBCF86-4C6C-45BD-AB90-9F5A9BF58ABB}" type="slidenum">
              <a:rPr lang="tr-TR" smtClean="0"/>
              <a:pPr/>
              <a:t>‹#›</a:t>
            </a:fld>
            <a:endParaRPr lang="tr-TR" dirty="0"/>
          </a:p>
        </p:txBody>
      </p:sp>
      <p:sp>
        <p:nvSpPr>
          <p:cNvPr id="8" name="Unvan 1"/>
          <p:cNvSpPr txBox="1">
            <a:spLocks/>
          </p:cNvSpPr>
          <p:nvPr userDrawn="1"/>
        </p:nvSpPr>
        <p:spPr>
          <a:xfrm>
            <a:off x="1627138" y="794166"/>
            <a:ext cx="10080600" cy="4535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cap="none" spc="0" dirty="0" smtClean="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İŞYERİ</a:t>
            </a:r>
            <a:r>
              <a:rPr lang="tr-TR" sz="2400" b="1" cap="none" spc="0" baseline="0" dirty="0" smtClean="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 SAĞLIK VE GÜVENLİK BİRİMİ DAİRE BAŞKANLIĞI</a:t>
            </a:r>
            <a:endParaRPr lang="tr-TR" sz="2400" b="1" cap="none" spc="0" dirty="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endParaRPr>
          </a:p>
        </p:txBody>
      </p:sp>
      <p:cxnSp>
        <p:nvCxnSpPr>
          <p:cNvPr id="15" name="Düz Bağlayıcı 14"/>
          <p:cNvCxnSpPr>
            <a:endCxn id="16" idx="2"/>
          </p:cNvCxnSpPr>
          <p:nvPr userDrawn="1"/>
        </p:nvCxnSpPr>
        <p:spPr>
          <a:xfrm>
            <a:off x="885335" y="6532940"/>
            <a:ext cx="10477893" cy="15046"/>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sp>
        <p:nvSpPr>
          <p:cNvPr id="16" name="Oval 15"/>
          <p:cNvSpPr/>
          <p:nvPr userDrawn="1"/>
        </p:nvSpPr>
        <p:spPr>
          <a:xfrm>
            <a:off x="11363228" y="6309215"/>
            <a:ext cx="477542" cy="4775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Oval 6"/>
          <p:cNvSpPr/>
          <p:nvPr userDrawn="1"/>
        </p:nvSpPr>
        <p:spPr>
          <a:xfrm>
            <a:off x="327905" y="51276"/>
            <a:ext cx="1227430" cy="12274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905" y="51278"/>
            <a:ext cx="1239135" cy="1239135"/>
          </a:xfrm>
          <a:prstGeom prst="rect">
            <a:avLst/>
          </a:prstGeom>
          <a:noFill/>
          <a:ln>
            <a:noFill/>
          </a:ln>
        </p:spPr>
      </p:pic>
    </p:spTree>
    <p:extLst>
      <p:ext uri="{BB962C8B-B14F-4D97-AF65-F5344CB8AC3E}">
        <p14:creationId xmlns:p14="http://schemas.microsoft.com/office/powerpoint/2010/main" val="29296168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71_Yalnızca Başlık">
    <p:spTree>
      <p:nvGrpSpPr>
        <p:cNvPr id="1" name=""/>
        <p:cNvGrpSpPr/>
        <p:nvPr/>
      </p:nvGrpSpPr>
      <p:grpSpPr>
        <a:xfrm>
          <a:off x="0" y="0"/>
          <a:ext cx="0" cy="0"/>
          <a:chOff x="0" y="0"/>
          <a:chExt cx="0" cy="0"/>
        </a:xfrm>
      </p:grpSpPr>
      <p:sp>
        <p:nvSpPr>
          <p:cNvPr id="6" name="Dikdörtgen 5"/>
          <p:cNvSpPr/>
          <p:nvPr userDrawn="1"/>
        </p:nvSpPr>
        <p:spPr>
          <a:xfrm>
            <a:off x="0" y="658025"/>
            <a:ext cx="12192000" cy="640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Veri Yer Tutucusu 2"/>
          <p:cNvSpPr>
            <a:spLocks noGrp="1"/>
          </p:cNvSpPr>
          <p:nvPr>
            <p:ph type="dt" sz="half" idx="10"/>
          </p:nvPr>
        </p:nvSpPr>
        <p:spPr/>
        <p:txBody>
          <a:bodyPr/>
          <a:lstStyle/>
          <a:p>
            <a:fld id="{946B7D15-6306-4555-9423-AAD7FA874A97}" type="datetime1">
              <a:rPr lang="tr-TR" smtClean="0"/>
              <a:pPr/>
              <a:t>21.02.2020</a:t>
            </a:fld>
            <a:endParaRPr lang="tr-TR" dirty="0"/>
          </a:p>
        </p:txBody>
      </p:sp>
      <p:sp>
        <p:nvSpPr>
          <p:cNvPr id="4" name="Altbilgi Yer Tutucusu 3"/>
          <p:cNvSpPr>
            <a:spLocks noGrp="1"/>
          </p:cNvSpPr>
          <p:nvPr>
            <p:ph type="ftr" sz="quarter" idx="11"/>
          </p:nvPr>
        </p:nvSpPr>
        <p:spPr/>
        <p:txBody>
          <a:bodyPr/>
          <a:lstStyle/>
          <a:p>
            <a:r>
              <a:rPr lang="tr-TR" dirty="0" smtClean="0"/>
              <a:t>Merkez İSGB</a:t>
            </a:r>
            <a:endParaRPr lang="tr-TR" dirty="0"/>
          </a:p>
        </p:txBody>
      </p:sp>
      <p:sp>
        <p:nvSpPr>
          <p:cNvPr id="5" name="Slayt Numarası Yer Tutucusu 4"/>
          <p:cNvSpPr>
            <a:spLocks noGrp="1"/>
          </p:cNvSpPr>
          <p:nvPr>
            <p:ph type="sldNum" sz="quarter" idx="12"/>
          </p:nvPr>
        </p:nvSpPr>
        <p:spPr>
          <a:xfrm>
            <a:off x="11363227" y="6309215"/>
            <a:ext cx="477543" cy="477542"/>
          </a:xfrm>
        </p:spPr>
        <p:txBody>
          <a:bodyPr/>
          <a:lstStyle>
            <a:lvl1pPr algn="ctr">
              <a:defRPr sz="1800" b="1"/>
            </a:lvl1pPr>
          </a:lstStyle>
          <a:p>
            <a:fld id="{1EDBCF86-4C6C-45BD-AB90-9F5A9BF58ABB}" type="slidenum">
              <a:rPr lang="tr-TR" smtClean="0"/>
              <a:pPr/>
              <a:t>‹#›</a:t>
            </a:fld>
            <a:endParaRPr lang="tr-TR" dirty="0"/>
          </a:p>
        </p:txBody>
      </p:sp>
      <p:sp>
        <p:nvSpPr>
          <p:cNvPr id="8" name="Unvan 1"/>
          <p:cNvSpPr txBox="1">
            <a:spLocks/>
          </p:cNvSpPr>
          <p:nvPr userDrawn="1"/>
        </p:nvSpPr>
        <p:spPr>
          <a:xfrm>
            <a:off x="1627138" y="794166"/>
            <a:ext cx="10080600" cy="4535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cap="none" spc="0" dirty="0" smtClean="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İŞYERİ</a:t>
            </a:r>
            <a:r>
              <a:rPr lang="tr-TR" sz="2400" b="1" cap="none" spc="0" baseline="0" dirty="0" smtClean="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 SAĞLIK VE GÜVENLİK BİRİMİ DAİRE BAŞKANLIĞI</a:t>
            </a:r>
            <a:endParaRPr lang="tr-TR" sz="2400" b="1" cap="none" spc="0" dirty="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endParaRPr>
          </a:p>
        </p:txBody>
      </p:sp>
      <p:cxnSp>
        <p:nvCxnSpPr>
          <p:cNvPr id="15" name="Düz Bağlayıcı 14"/>
          <p:cNvCxnSpPr>
            <a:endCxn id="16" idx="2"/>
          </p:cNvCxnSpPr>
          <p:nvPr userDrawn="1"/>
        </p:nvCxnSpPr>
        <p:spPr>
          <a:xfrm>
            <a:off x="885335" y="6532940"/>
            <a:ext cx="10477893" cy="15046"/>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sp>
        <p:nvSpPr>
          <p:cNvPr id="16" name="Oval 15"/>
          <p:cNvSpPr/>
          <p:nvPr userDrawn="1"/>
        </p:nvSpPr>
        <p:spPr>
          <a:xfrm>
            <a:off x="11363228" y="6309215"/>
            <a:ext cx="477542" cy="4775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Oval 6"/>
          <p:cNvSpPr/>
          <p:nvPr userDrawn="1"/>
        </p:nvSpPr>
        <p:spPr>
          <a:xfrm>
            <a:off x="327905" y="51276"/>
            <a:ext cx="1227430" cy="12274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905" y="51278"/>
            <a:ext cx="1239135" cy="1239135"/>
          </a:xfrm>
          <a:prstGeom prst="rect">
            <a:avLst/>
          </a:prstGeom>
          <a:noFill/>
          <a:ln>
            <a:noFill/>
          </a:ln>
        </p:spPr>
      </p:pic>
    </p:spTree>
    <p:extLst>
      <p:ext uri="{BB962C8B-B14F-4D97-AF65-F5344CB8AC3E}">
        <p14:creationId xmlns:p14="http://schemas.microsoft.com/office/powerpoint/2010/main" val="36279323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9621948-1B73-4E3F-BDE7-D4A2744EF5A8}" type="datetime1">
              <a:rPr lang="tr-TR" smtClean="0"/>
              <a:pPr/>
              <a:t>21.02.2020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val="854058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72_Yalnızca Başlık">
    <p:spTree>
      <p:nvGrpSpPr>
        <p:cNvPr id="1" name=""/>
        <p:cNvGrpSpPr/>
        <p:nvPr/>
      </p:nvGrpSpPr>
      <p:grpSpPr>
        <a:xfrm>
          <a:off x="0" y="0"/>
          <a:ext cx="0" cy="0"/>
          <a:chOff x="0" y="0"/>
          <a:chExt cx="0" cy="0"/>
        </a:xfrm>
      </p:grpSpPr>
      <p:sp>
        <p:nvSpPr>
          <p:cNvPr id="6" name="Dikdörtgen 5"/>
          <p:cNvSpPr/>
          <p:nvPr userDrawn="1"/>
        </p:nvSpPr>
        <p:spPr>
          <a:xfrm>
            <a:off x="0" y="658025"/>
            <a:ext cx="12192000" cy="640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Veri Yer Tutucusu 2"/>
          <p:cNvSpPr>
            <a:spLocks noGrp="1"/>
          </p:cNvSpPr>
          <p:nvPr>
            <p:ph type="dt" sz="half" idx="10"/>
          </p:nvPr>
        </p:nvSpPr>
        <p:spPr/>
        <p:txBody>
          <a:bodyPr/>
          <a:lstStyle/>
          <a:p>
            <a:fld id="{946B7D15-6306-4555-9423-AAD7FA874A97}" type="datetime1">
              <a:rPr lang="tr-TR" smtClean="0"/>
              <a:pPr/>
              <a:t>21.02.2020</a:t>
            </a:fld>
            <a:endParaRPr lang="tr-TR" dirty="0"/>
          </a:p>
        </p:txBody>
      </p:sp>
      <p:sp>
        <p:nvSpPr>
          <p:cNvPr id="4" name="Altbilgi Yer Tutucusu 3"/>
          <p:cNvSpPr>
            <a:spLocks noGrp="1"/>
          </p:cNvSpPr>
          <p:nvPr>
            <p:ph type="ftr" sz="quarter" idx="11"/>
          </p:nvPr>
        </p:nvSpPr>
        <p:spPr/>
        <p:txBody>
          <a:bodyPr/>
          <a:lstStyle/>
          <a:p>
            <a:r>
              <a:rPr lang="tr-TR" dirty="0" smtClean="0"/>
              <a:t>Merkez İSGB</a:t>
            </a:r>
            <a:endParaRPr lang="tr-TR" dirty="0"/>
          </a:p>
        </p:txBody>
      </p:sp>
      <p:sp>
        <p:nvSpPr>
          <p:cNvPr id="5" name="Slayt Numarası Yer Tutucusu 4"/>
          <p:cNvSpPr>
            <a:spLocks noGrp="1"/>
          </p:cNvSpPr>
          <p:nvPr>
            <p:ph type="sldNum" sz="quarter" idx="12"/>
          </p:nvPr>
        </p:nvSpPr>
        <p:spPr>
          <a:xfrm>
            <a:off x="11363227" y="6309215"/>
            <a:ext cx="477543" cy="477542"/>
          </a:xfrm>
        </p:spPr>
        <p:txBody>
          <a:bodyPr/>
          <a:lstStyle>
            <a:lvl1pPr algn="ctr">
              <a:defRPr sz="1800" b="1"/>
            </a:lvl1pPr>
          </a:lstStyle>
          <a:p>
            <a:fld id="{1EDBCF86-4C6C-45BD-AB90-9F5A9BF58ABB}" type="slidenum">
              <a:rPr lang="tr-TR" smtClean="0"/>
              <a:pPr/>
              <a:t>‹#›</a:t>
            </a:fld>
            <a:endParaRPr lang="tr-TR" dirty="0"/>
          </a:p>
        </p:txBody>
      </p:sp>
      <p:sp>
        <p:nvSpPr>
          <p:cNvPr id="8" name="Unvan 1"/>
          <p:cNvSpPr txBox="1">
            <a:spLocks/>
          </p:cNvSpPr>
          <p:nvPr userDrawn="1"/>
        </p:nvSpPr>
        <p:spPr>
          <a:xfrm>
            <a:off x="1627138" y="794166"/>
            <a:ext cx="10080600" cy="4535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cap="none" spc="0" dirty="0" smtClean="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İŞYERİ</a:t>
            </a:r>
            <a:r>
              <a:rPr lang="tr-TR" sz="2400" b="1" cap="none" spc="0" baseline="0" dirty="0" smtClean="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 SAĞLIK VE GÜVENLİK BİRİMİ DAİRE BAŞKANLIĞI</a:t>
            </a:r>
            <a:endParaRPr lang="tr-TR" sz="2400" b="1" cap="none" spc="0" dirty="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endParaRPr>
          </a:p>
        </p:txBody>
      </p:sp>
      <p:cxnSp>
        <p:nvCxnSpPr>
          <p:cNvPr id="15" name="Düz Bağlayıcı 14"/>
          <p:cNvCxnSpPr>
            <a:endCxn id="16" idx="2"/>
          </p:cNvCxnSpPr>
          <p:nvPr userDrawn="1"/>
        </p:nvCxnSpPr>
        <p:spPr>
          <a:xfrm>
            <a:off x="885335" y="6532940"/>
            <a:ext cx="10477893" cy="15046"/>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sp>
        <p:nvSpPr>
          <p:cNvPr id="16" name="Oval 15"/>
          <p:cNvSpPr/>
          <p:nvPr userDrawn="1"/>
        </p:nvSpPr>
        <p:spPr>
          <a:xfrm>
            <a:off x="11363228" y="6309215"/>
            <a:ext cx="477542" cy="4775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Oval 6"/>
          <p:cNvSpPr/>
          <p:nvPr userDrawn="1"/>
        </p:nvSpPr>
        <p:spPr>
          <a:xfrm>
            <a:off x="327905" y="51276"/>
            <a:ext cx="1227430" cy="12274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905" y="51278"/>
            <a:ext cx="1239135" cy="1239135"/>
          </a:xfrm>
          <a:prstGeom prst="rect">
            <a:avLst/>
          </a:prstGeom>
          <a:noFill/>
          <a:ln>
            <a:noFill/>
          </a:ln>
        </p:spPr>
      </p:pic>
    </p:spTree>
    <p:extLst>
      <p:ext uri="{BB962C8B-B14F-4D97-AF65-F5344CB8AC3E}">
        <p14:creationId xmlns:p14="http://schemas.microsoft.com/office/powerpoint/2010/main" val="41418704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75_Yalnızca Başlık">
    <p:spTree>
      <p:nvGrpSpPr>
        <p:cNvPr id="1" name=""/>
        <p:cNvGrpSpPr/>
        <p:nvPr/>
      </p:nvGrpSpPr>
      <p:grpSpPr>
        <a:xfrm>
          <a:off x="0" y="0"/>
          <a:ext cx="0" cy="0"/>
          <a:chOff x="0" y="0"/>
          <a:chExt cx="0" cy="0"/>
        </a:xfrm>
      </p:grpSpPr>
      <p:sp>
        <p:nvSpPr>
          <p:cNvPr id="6" name="Dikdörtgen 5"/>
          <p:cNvSpPr/>
          <p:nvPr userDrawn="1"/>
        </p:nvSpPr>
        <p:spPr>
          <a:xfrm>
            <a:off x="0" y="658025"/>
            <a:ext cx="12192000" cy="640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Veri Yer Tutucusu 2"/>
          <p:cNvSpPr>
            <a:spLocks noGrp="1"/>
          </p:cNvSpPr>
          <p:nvPr>
            <p:ph type="dt" sz="half" idx="10"/>
          </p:nvPr>
        </p:nvSpPr>
        <p:spPr/>
        <p:txBody>
          <a:bodyPr/>
          <a:lstStyle/>
          <a:p>
            <a:fld id="{946B7D15-6306-4555-9423-AAD7FA874A97}" type="datetime1">
              <a:rPr lang="tr-TR" smtClean="0"/>
              <a:pPr/>
              <a:t>21.02.2020</a:t>
            </a:fld>
            <a:endParaRPr lang="tr-TR" dirty="0"/>
          </a:p>
        </p:txBody>
      </p:sp>
      <p:sp>
        <p:nvSpPr>
          <p:cNvPr id="4" name="Altbilgi Yer Tutucusu 3"/>
          <p:cNvSpPr>
            <a:spLocks noGrp="1"/>
          </p:cNvSpPr>
          <p:nvPr>
            <p:ph type="ftr" sz="quarter" idx="11"/>
          </p:nvPr>
        </p:nvSpPr>
        <p:spPr/>
        <p:txBody>
          <a:bodyPr/>
          <a:lstStyle/>
          <a:p>
            <a:r>
              <a:rPr lang="tr-TR" dirty="0" smtClean="0"/>
              <a:t>Merkez İSGB</a:t>
            </a:r>
            <a:endParaRPr lang="tr-TR" dirty="0"/>
          </a:p>
        </p:txBody>
      </p:sp>
      <p:sp>
        <p:nvSpPr>
          <p:cNvPr id="5" name="Slayt Numarası Yer Tutucusu 4"/>
          <p:cNvSpPr>
            <a:spLocks noGrp="1"/>
          </p:cNvSpPr>
          <p:nvPr>
            <p:ph type="sldNum" sz="quarter" idx="12"/>
          </p:nvPr>
        </p:nvSpPr>
        <p:spPr>
          <a:xfrm>
            <a:off x="11363227" y="6309215"/>
            <a:ext cx="477543" cy="477542"/>
          </a:xfrm>
        </p:spPr>
        <p:txBody>
          <a:bodyPr/>
          <a:lstStyle>
            <a:lvl1pPr algn="ctr">
              <a:defRPr sz="1800" b="1"/>
            </a:lvl1pPr>
          </a:lstStyle>
          <a:p>
            <a:fld id="{1EDBCF86-4C6C-45BD-AB90-9F5A9BF58ABB}" type="slidenum">
              <a:rPr lang="tr-TR" smtClean="0"/>
              <a:pPr/>
              <a:t>‹#›</a:t>
            </a:fld>
            <a:endParaRPr lang="tr-TR" dirty="0"/>
          </a:p>
        </p:txBody>
      </p:sp>
      <p:sp>
        <p:nvSpPr>
          <p:cNvPr id="8" name="Unvan 1"/>
          <p:cNvSpPr txBox="1">
            <a:spLocks/>
          </p:cNvSpPr>
          <p:nvPr userDrawn="1"/>
        </p:nvSpPr>
        <p:spPr>
          <a:xfrm>
            <a:off x="1627138" y="794166"/>
            <a:ext cx="10080600" cy="4535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cap="none" spc="0" dirty="0" smtClean="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İŞYERİ</a:t>
            </a:r>
            <a:r>
              <a:rPr lang="tr-TR" sz="2400" b="1" cap="none" spc="0" baseline="0" dirty="0" smtClean="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 SAĞLIK VE GÜVENLİK BİRİMİ DAİRE BAŞKANLIĞI</a:t>
            </a:r>
            <a:endParaRPr lang="tr-TR" sz="2400" b="1" cap="none" spc="0" dirty="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endParaRPr>
          </a:p>
        </p:txBody>
      </p:sp>
      <p:cxnSp>
        <p:nvCxnSpPr>
          <p:cNvPr id="15" name="Düz Bağlayıcı 14"/>
          <p:cNvCxnSpPr>
            <a:endCxn id="16" idx="2"/>
          </p:cNvCxnSpPr>
          <p:nvPr userDrawn="1"/>
        </p:nvCxnSpPr>
        <p:spPr>
          <a:xfrm>
            <a:off x="885335" y="6532940"/>
            <a:ext cx="10477893" cy="15046"/>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sp>
        <p:nvSpPr>
          <p:cNvPr id="16" name="Oval 15"/>
          <p:cNvSpPr/>
          <p:nvPr userDrawn="1"/>
        </p:nvSpPr>
        <p:spPr>
          <a:xfrm>
            <a:off x="11363228" y="6309215"/>
            <a:ext cx="477542" cy="4775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Oval 6"/>
          <p:cNvSpPr/>
          <p:nvPr userDrawn="1"/>
        </p:nvSpPr>
        <p:spPr>
          <a:xfrm>
            <a:off x="327905" y="51276"/>
            <a:ext cx="1227430" cy="12274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905" y="51278"/>
            <a:ext cx="1239135" cy="1239135"/>
          </a:xfrm>
          <a:prstGeom prst="rect">
            <a:avLst/>
          </a:prstGeom>
          <a:noFill/>
          <a:ln>
            <a:noFill/>
          </a:ln>
        </p:spPr>
      </p:pic>
    </p:spTree>
    <p:extLst>
      <p:ext uri="{BB962C8B-B14F-4D97-AF65-F5344CB8AC3E}">
        <p14:creationId xmlns:p14="http://schemas.microsoft.com/office/powerpoint/2010/main" val="15713068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76_Yalnızca Başlık">
    <p:spTree>
      <p:nvGrpSpPr>
        <p:cNvPr id="1" name=""/>
        <p:cNvGrpSpPr/>
        <p:nvPr/>
      </p:nvGrpSpPr>
      <p:grpSpPr>
        <a:xfrm>
          <a:off x="0" y="0"/>
          <a:ext cx="0" cy="0"/>
          <a:chOff x="0" y="0"/>
          <a:chExt cx="0" cy="0"/>
        </a:xfrm>
      </p:grpSpPr>
      <p:sp>
        <p:nvSpPr>
          <p:cNvPr id="6" name="Dikdörtgen 5"/>
          <p:cNvSpPr/>
          <p:nvPr userDrawn="1"/>
        </p:nvSpPr>
        <p:spPr>
          <a:xfrm>
            <a:off x="0" y="658025"/>
            <a:ext cx="12192000" cy="640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Veri Yer Tutucusu 2"/>
          <p:cNvSpPr>
            <a:spLocks noGrp="1"/>
          </p:cNvSpPr>
          <p:nvPr>
            <p:ph type="dt" sz="half" idx="10"/>
          </p:nvPr>
        </p:nvSpPr>
        <p:spPr/>
        <p:txBody>
          <a:bodyPr/>
          <a:lstStyle/>
          <a:p>
            <a:fld id="{946B7D15-6306-4555-9423-AAD7FA874A97}" type="datetime1">
              <a:rPr lang="tr-TR" smtClean="0"/>
              <a:pPr/>
              <a:t>21.02.2020</a:t>
            </a:fld>
            <a:endParaRPr lang="tr-TR" dirty="0"/>
          </a:p>
        </p:txBody>
      </p:sp>
      <p:sp>
        <p:nvSpPr>
          <p:cNvPr id="4" name="Altbilgi Yer Tutucusu 3"/>
          <p:cNvSpPr>
            <a:spLocks noGrp="1"/>
          </p:cNvSpPr>
          <p:nvPr>
            <p:ph type="ftr" sz="quarter" idx="11"/>
          </p:nvPr>
        </p:nvSpPr>
        <p:spPr/>
        <p:txBody>
          <a:bodyPr/>
          <a:lstStyle/>
          <a:p>
            <a:r>
              <a:rPr lang="tr-TR" dirty="0" smtClean="0"/>
              <a:t>Merkez İSGB</a:t>
            </a:r>
            <a:endParaRPr lang="tr-TR" dirty="0"/>
          </a:p>
        </p:txBody>
      </p:sp>
      <p:sp>
        <p:nvSpPr>
          <p:cNvPr id="5" name="Slayt Numarası Yer Tutucusu 4"/>
          <p:cNvSpPr>
            <a:spLocks noGrp="1"/>
          </p:cNvSpPr>
          <p:nvPr>
            <p:ph type="sldNum" sz="quarter" idx="12"/>
          </p:nvPr>
        </p:nvSpPr>
        <p:spPr>
          <a:xfrm>
            <a:off x="11363227" y="6309215"/>
            <a:ext cx="477543" cy="477542"/>
          </a:xfrm>
        </p:spPr>
        <p:txBody>
          <a:bodyPr/>
          <a:lstStyle>
            <a:lvl1pPr algn="ctr">
              <a:defRPr sz="1800" b="1"/>
            </a:lvl1pPr>
          </a:lstStyle>
          <a:p>
            <a:fld id="{1EDBCF86-4C6C-45BD-AB90-9F5A9BF58ABB}" type="slidenum">
              <a:rPr lang="tr-TR" smtClean="0"/>
              <a:pPr/>
              <a:t>‹#›</a:t>
            </a:fld>
            <a:endParaRPr lang="tr-TR" dirty="0"/>
          </a:p>
        </p:txBody>
      </p:sp>
      <p:sp>
        <p:nvSpPr>
          <p:cNvPr id="8" name="Unvan 1"/>
          <p:cNvSpPr txBox="1">
            <a:spLocks/>
          </p:cNvSpPr>
          <p:nvPr userDrawn="1"/>
        </p:nvSpPr>
        <p:spPr>
          <a:xfrm>
            <a:off x="1627138" y="794166"/>
            <a:ext cx="10080600" cy="4535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cap="none" spc="0" dirty="0" smtClean="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İŞYERİ</a:t>
            </a:r>
            <a:r>
              <a:rPr lang="tr-TR" sz="2400" b="1" cap="none" spc="0" baseline="0" dirty="0" smtClean="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 SAĞLIK VE GÜVENLİK BİRİMİ DAİRE BAŞKANLIĞI</a:t>
            </a:r>
            <a:endParaRPr lang="tr-TR" sz="2400" b="1" cap="none" spc="0" dirty="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endParaRPr>
          </a:p>
        </p:txBody>
      </p:sp>
      <p:cxnSp>
        <p:nvCxnSpPr>
          <p:cNvPr id="15" name="Düz Bağlayıcı 14"/>
          <p:cNvCxnSpPr>
            <a:endCxn id="16" idx="2"/>
          </p:cNvCxnSpPr>
          <p:nvPr userDrawn="1"/>
        </p:nvCxnSpPr>
        <p:spPr>
          <a:xfrm>
            <a:off x="885335" y="6532940"/>
            <a:ext cx="10477893" cy="15046"/>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sp>
        <p:nvSpPr>
          <p:cNvPr id="16" name="Oval 15"/>
          <p:cNvSpPr/>
          <p:nvPr userDrawn="1"/>
        </p:nvSpPr>
        <p:spPr>
          <a:xfrm>
            <a:off x="11363228" y="6309215"/>
            <a:ext cx="477542" cy="4775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Oval 6"/>
          <p:cNvSpPr/>
          <p:nvPr userDrawn="1"/>
        </p:nvSpPr>
        <p:spPr>
          <a:xfrm>
            <a:off x="327905" y="51276"/>
            <a:ext cx="1227430" cy="12274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905" y="51278"/>
            <a:ext cx="1239135" cy="1239135"/>
          </a:xfrm>
          <a:prstGeom prst="rect">
            <a:avLst/>
          </a:prstGeom>
          <a:noFill/>
          <a:ln>
            <a:noFill/>
          </a:ln>
        </p:spPr>
      </p:pic>
    </p:spTree>
    <p:extLst>
      <p:ext uri="{BB962C8B-B14F-4D97-AF65-F5344CB8AC3E}">
        <p14:creationId xmlns:p14="http://schemas.microsoft.com/office/powerpoint/2010/main" val="15713068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77_Yalnızca Başlık">
    <p:spTree>
      <p:nvGrpSpPr>
        <p:cNvPr id="1" name=""/>
        <p:cNvGrpSpPr/>
        <p:nvPr/>
      </p:nvGrpSpPr>
      <p:grpSpPr>
        <a:xfrm>
          <a:off x="0" y="0"/>
          <a:ext cx="0" cy="0"/>
          <a:chOff x="0" y="0"/>
          <a:chExt cx="0" cy="0"/>
        </a:xfrm>
      </p:grpSpPr>
      <p:sp>
        <p:nvSpPr>
          <p:cNvPr id="6" name="Dikdörtgen 5"/>
          <p:cNvSpPr/>
          <p:nvPr userDrawn="1"/>
        </p:nvSpPr>
        <p:spPr>
          <a:xfrm>
            <a:off x="0" y="658025"/>
            <a:ext cx="12192000" cy="640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Veri Yer Tutucusu 2"/>
          <p:cNvSpPr>
            <a:spLocks noGrp="1"/>
          </p:cNvSpPr>
          <p:nvPr>
            <p:ph type="dt" sz="half" idx="10"/>
          </p:nvPr>
        </p:nvSpPr>
        <p:spPr/>
        <p:txBody>
          <a:bodyPr/>
          <a:lstStyle/>
          <a:p>
            <a:fld id="{946B7D15-6306-4555-9423-AAD7FA874A97}" type="datetime1">
              <a:rPr lang="tr-TR" smtClean="0"/>
              <a:pPr/>
              <a:t>21.02.2020</a:t>
            </a:fld>
            <a:endParaRPr lang="tr-TR" dirty="0"/>
          </a:p>
        </p:txBody>
      </p:sp>
      <p:sp>
        <p:nvSpPr>
          <p:cNvPr id="4" name="Altbilgi Yer Tutucusu 3"/>
          <p:cNvSpPr>
            <a:spLocks noGrp="1"/>
          </p:cNvSpPr>
          <p:nvPr>
            <p:ph type="ftr" sz="quarter" idx="11"/>
          </p:nvPr>
        </p:nvSpPr>
        <p:spPr/>
        <p:txBody>
          <a:bodyPr/>
          <a:lstStyle/>
          <a:p>
            <a:r>
              <a:rPr lang="tr-TR" dirty="0" smtClean="0"/>
              <a:t>Merkez İSGB</a:t>
            </a:r>
            <a:endParaRPr lang="tr-TR" dirty="0"/>
          </a:p>
        </p:txBody>
      </p:sp>
      <p:sp>
        <p:nvSpPr>
          <p:cNvPr id="5" name="Slayt Numarası Yer Tutucusu 4"/>
          <p:cNvSpPr>
            <a:spLocks noGrp="1"/>
          </p:cNvSpPr>
          <p:nvPr>
            <p:ph type="sldNum" sz="quarter" idx="12"/>
          </p:nvPr>
        </p:nvSpPr>
        <p:spPr>
          <a:xfrm>
            <a:off x="11363227" y="6309215"/>
            <a:ext cx="477543" cy="477542"/>
          </a:xfrm>
        </p:spPr>
        <p:txBody>
          <a:bodyPr/>
          <a:lstStyle>
            <a:lvl1pPr algn="ctr">
              <a:defRPr sz="1800" b="1"/>
            </a:lvl1pPr>
          </a:lstStyle>
          <a:p>
            <a:fld id="{1EDBCF86-4C6C-45BD-AB90-9F5A9BF58ABB}" type="slidenum">
              <a:rPr lang="tr-TR" smtClean="0"/>
              <a:pPr/>
              <a:t>‹#›</a:t>
            </a:fld>
            <a:endParaRPr lang="tr-TR" dirty="0"/>
          </a:p>
        </p:txBody>
      </p:sp>
      <p:sp>
        <p:nvSpPr>
          <p:cNvPr id="8" name="Unvan 1"/>
          <p:cNvSpPr txBox="1">
            <a:spLocks/>
          </p:cNvSpPr>
          <p:nvPr userDrawn="1"/>
        </p:nvSpPr>
        <p:spPr>
          <a:xfrm>
            <a:off x="1627138" y="794166"/>
            <a:ext cx="10080600" cy="4535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cap="none" spc="0" dirty="0" smtClean="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İŞYERİ</a:t>
            </a:r>
            <a:r>
              <a:rPr lang="tr-TR" sz="2400" b="1" cap="none" spc="0" baseline="0" dirty="0" smtClean="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 SAĞLIK VE GÜVENLİK BİRİMİ DAİRE BAŞKANLIĞI</a:t>
            </a:r>
            <a:endParaRPr lang="tr-TR" sz="2400" b="1" cap="none" spc="0" dirty="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endParaRPr>
          </a:p>
        </p:txBody>
      </p:sp>
      <p:cxnSp>
        <p:nvCxnSpPr>
          <p:cNvPr id="15" name="Düz Bağlayıcı 14"/>
          <p:cNvCxnSpPr>
            <a:endCxn id="16" idx="2"/>
          </p:cNvCxnSpPr>
          <p:nvPr userDrawn="1"/>
        </p:nvCxnSpPr>
        <p:spPr>
          <a:xfrm>
            <a:off x="885335" y="6532940"/>
            <a:ext cx="10477893" cy="15046"/>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sp>
        <p:nvSpPr>
          <p:cNvPr id="16" name="Oval 15"/>
          <p:cNvSpPr/>
          <p:nvPr userDrawn="1"/>
        </p:nvSpPr>
        <p:spPr>
          <a:xfrm>
            <a:off x="11363228" y="6309215"/>
            <a:ext cx="477542" cy="4775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Oval 6"/>
          <p:cNvSpPr/>
          <p:nvPr userDrawn="1"/>
        </p:nvSpPr>
        <p:spPr>
          <a:xfrm>
            <a:off x="327905" y="51276"/>
            <a:ext cx="1227430" cy="12274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905" y="51278"/>
            <a:ext cx="1239135" cy="1239135"/>
          </a:xfrm>
          <a:prstGeom prst="rect">
            <a:avLst/>
          </a:prstGeom>
          <a:noFill/>
          <a:ln>
            <a:noFill/>
          </a:ln>
        </p:spPr>
      </p:pic>
    </p:spTree>
    <p:extLst>
      <p:ext uri="{BB962C8B-B14F-4D97-AF65-F5344CB8AC3E}">
        <p14:creationId xmlns:p14="http://schemas.microsoft.com/office/powerpoint/2010/main" val="15713068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78_Yalnızca Başlık">
    <p:spTree>
      <p:nvGrpSpPr>
        <p:cNvPr id="1" name=""/>
        <p:cNvGrpSpPr/>
        <p:nvPr/>
      </p:nvGrpSpPr>
      <p:grpSpPr>
        <a:xfrm>
          <a:off x="0" y="0"/>
          <a:ext cx="0" cy="0"/>
          <a:chOff x="0" y="0"/>
          <a:chExt cx="0" cy="0"/>
        </a:xfrm>
      </p:grpSpPr>
      <p:sp>
        <p:nvSpPr>
          <p:cNvPr id="6" name="Dikdörtgen 5"/>
          <p:cNvSpPr/>
          <p:nvPr userDrawn="1"/>
        </p:nvSpPr>
        <p:spPr>
          <a:xfrm>
            <a:off x="0" y="658025"/>
            <a:ext cx="12192000" cy="640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Veri Yer Tutucusu 2"/>
          <p:cNvSpPr>
            <a:spLocks noGrp="1"/>
          </p:cNvSpPr>
          <p:nvPr>
            <p:ph type="dt" sz="half" idx="10"/>
          </p:nvPr>
        </p:nvSpPr>
        <p:spPr/>
        <p:txBody>
          <a:bodyPr/>
          <a:lstStyle/>
          <a:p>
            <a:fld id="{946B7D15-6306-4555-9423-AAD7FA874A97}" type="datetime1">
              <a:rPr lang="tr-TR" smtClean="0"/>
              <a:pPr/>
              <a:t>21.02.2020</a:t>
            </a:fld>
            <a:endParaRPr lang="tr-TR" dirty="0"/>
          </a:p>
        </p:txBody>
      </p:sp>
      <p:sp>
        <p:nvSpPr>
          <p:cNvPr id="4" name="Altbilgi Yer Tutucusu 3"/>
          <p:cNvSpPr>
            <a:spLocks noGrp="1"/>
          </p:cNvSpPr>
          <p:nvPr>
            <p:ph type="ftr" sz="quarter" idx="11"/>
          </p:nvPr>
        </p:nvSpPr>
        <p:spPr/>
        <p:txBody>
          <a:bodyPr/>
          <a:lstStyle/>
          <a:p>
            <a:r>
              <a:rPr lang="tr-TR" dirty="0" smtClean="0"/>
              <a:t>Merkez İSGB</a:t>
            </a:r>
            <a:endParaRPr lang="tr-TR" dirty="0"/>
          </a:p>
        </p:txBody>
      </p:sp>
      <p:sp>
        <p:nvSpPr>
          <p:cNvPr id="5" name="Slayt Numarası Yer Tutucusu 4"/>
          <p:cNvSpPr>
            <a:spLocks noGrp="1"/>
          </p:cNvSpPr>
          <p:nvPr>
            <p:ph type="sldNum" sz="quarter" idx="12"/>
          </p:nvPr>
        </p:nvSpPr>
        <p:spPr>
          <a:xfrm>
            <a:off x="11363227" y="6309215"/>
            <a:ext cx="477543" cy="477542"/>
          </a:xfrm>
        </p:spPr>
        <p:txBody>
          <a:bodyPr/>
          <a:lstStyle>
            <a:lvl1pPr algn="ctr">
              <a:defRPr sz="1800" b="1"/>
            </a:lvl1pPr>
          </a:lstStyle>
          <a:p>
            <a:fld id="{1EDBCF86-4C6C-45BD-AB90-9F5A9BF58ABB}" type="slidenum">
              <a:rPr lang="tr-TR" smtClean="0"/>
              <a:pPr/>
              <a:t>‹#›</a:t>
            </a:fld>
            <a:endParaRPr lang="tr-TR" dirty="0"/>
          </a:p>
        </p:txBody>
      </p:sp>
      <p:sp>
        <p:nvSpPr>
          <p:cNvPr id="8" name="Unvan 1"/>
          <p:cNvSpPr txBox="1">
            <a:spLocks/>
          </p:cNvSpPr>
          <p:nvPr userDrawn="1"/>
        </p:nvSpPr>
        <p:spPr>
          <a:xfrm>
            <a:off x="1627138" y="794166"/>
            <a:ext cx="10080600" cy="4535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cap="none" spc="0" dirty="0" smtClean="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İŞYERİ</a:t>
            </a:r>
            <a:r>
              <a:rPr lang="tr-TR" sz="2400" b="1" cap="none" spc="0" baseline="0" dirty="0" smtClean="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 SAĞLIK VE GÜVENLİK BİRİMİ DAİRE BAŞKANLIĞI</a:t>
            </a:r>
            <a:endParaRPr lang="tr-TR" sz="2400" b="1" cap="none" spc="0" dirty="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endParaRPr>
          </a:p>
        </p:txBody>
      </p:sp>
      <p:cxnSp>
        <p:nvCxnSpPr>
          <p:cNvPr id="15" name="Düz Bağlayıcı 14"/>
          <p:cNvCxnSpPr>
            <a:endCxn id="16" idx="2"/>
          </p:cNvCxnSpPr>
          <p:nvPr userDrawn="1"/>
        </p:nvCxnSpPr>
        <p:spPr>
          <a:xfrm>
            <a:off x="885335" y="6532940"/>
            <a:ext cx="10477893" cy="15046"/>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sp>
        <p:nvSpPr>
          <p:cNvPr id="16" name="Oval 15"/>
          <p:cNvSpPr/>
          <p:nvPr userDrawn="1"/>
        </p:nvSpPr>
        <p:spPr>
          <a:xfrm>
            <a:off x="11363228" y="6309215"/>
            <a:ext cx="477542" cy="4775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Oval 6"/>
          <p:cNvSpPr/>
          <p:nvPr userDrawn="1"/>
        </p:nvSpPr>
        <p:spPr>
          <a:xfrm>
            <a:off x="327905" y="51276"/>
            <a:ext cx="1227430" cy="12274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905" y="51278"/>
            <a:ext cx="1239135" cy="1239135"/>
          </a:xfrm>
          <a:prstGeom prst="rect">
            <a:avLst/>
          </a:prstGeom>
          <a:noFill/>
          <a:ln>
            <a:noFill/>
          </a:ln>
        </p:spPr>
      </p:pic>
    </p:spTree>
    <p:extLst>
      <p:ext uri="{BB962C8B-B14F-4D97-AF65-F5344CB8AC3E}">
        <p14:creationId xmlns:p14="http://schemas.microsoft.com/office/powerpoint/2010/main" val="15713068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79_Yalnızca Başlık">
    <p:spTree>
      <p:nvGrpSpPr>
        <p:cNvPr id="1" name=""/>
        <p:cNvGrpSpPr/>
        <p:nvPr/>
      </p:nvGrpSpPr>
      <p:grpSpPr>
        <a:xfrm>
          <a:off x="0" y="0"/>
          <a:ext cx="0" cy="0"/>
          <a:chOff x="0" y="0"/>
          <a:chExt cx="0" cy="0"/>
        </a:xfrm>
      </p:grpSpPr>
      <p:sp>
        <p:nvSpPr>
          <p:cNvPr id="6" name="Dikdörtgen 5"/>
          <p:cNvSpPr/>
          <p:nvPr userDrawn="1"/>
        </p:nvSpPr>
        <p:spPr>
          <a:xfrm>
            <a:off x="0" y="658025"/>
            <a:ext cx="12192000" cy="640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Veri Yer Tutucusu 2"/>
          <p:cNvSpPr>
            <a:spLocks noGrp="1"/>
          </p:cNvSpPr>
          <p:nvPr>
            <p:ph type="dt" sz="half" idx="10"/>
          </p:nvPr>
        </p:nvSpPr>
        <p:spPr/>
        <p:txBody>
          <a:bodyPr/>
          <a:lstStyle/>
          <a:p>
            <a:fld id="{946B7D15-6306-4555-9423-AAD7FA874A97}" type="datetime1">
              <a:rPr lang="tr-TR" smtClean="0"/>
              <a:pPr/>
              <a:t>21.02.2020</a:t>
            </a:fld>
            <a:endParaRPr lang="tr-TR" dirty="0"/>
          </a:p>
        </p:txBody>
      </p:sp>
      <p:sp>
        <p:nvSpPr>
          <p:cNvPr id="4" name="Altbilgi Yer Tutucusu 3"/>
          <p:cNvSpPr>
            <a:spLocks noGrp="1"/>
          </p:cNvSpPr>
          <p:nvPr>
            <p:ph type="ftr" sz="quarter" idx="11"/>
          </p:nvPr>
        </p:nvSpPr>
        <p:spPr/>
        <p:txBody>
          <a:bodyPr/>
          <a:lstStyle/>
          <a:p>
            <a:r>
              <a:rPr lang="tr-TR" dirty="0" smtClean="0"/>
              <a:t>Merkez İSGB</a:t>
            </a:r>
            <a:endParaRPr lang="tr-TR" dirty="0"/>
          </a:p>
        </p:txBody>
      </p:sp>
      <p:sp>
        <p:nvSpPr>
          <p:cNvPr id="5" name="Slayt Numarası Yer Tutucusu 4"/>
          <p:cNvSpPr>
            <a:spLocks noGrp="1"/>
          </p:cNvSpPr>
          <p:nvPr>
            <p:ph type="sldNum" sz="quarter" idx="12"/>
          </p:nvPr>
        </p:nvSpPr>
        <p:spPr>
          <a:xfrm>
            <a:off x="11363227" y="6309215"/>
            <a:ext cx="477543" cy="477542"/>
          </a:xfrm>
        </p:spPr>
        <p:txBody>
          <a:bodyPr/>
          <a:lstStyle>
            <a:lvl1pPr algn="ctr">
              <a:defRPr sz="1800" b="1"/>
            </a:lvl1pPr>
          </a:lstStyle>
          <a:p>
            <a:fld id="{1EDBCF86-4C6C-45BD-AB90-9F5A9BF58ABB}" type="slidenum">
              <a:rPr lang="tr-TR" smtClean="0"/>
              <a:pPr/>
              <a:t>‹#›</a:t>
            </a:fld>
            <a:endParaRPr lang="tr-TR" dirty="0"/>
          </a:p>
        </p:txBody>
      </p:sp>
      <p:sp>
        <p:nvSpPr>
          <p:cNvPr id="8" name="Unvan 1"/>
          <p:cNvSpPr txBox="1">
            <a:spLocks/>
          </p:cNvSpPr>
          <p:nvPr userDrawn="1"/>
        </p:nvSpPr>
        <p:spPr>
          <a:xfrm>
            <a:off x="1627138" y="794166"/>
            <a:ext cx="10080600" cy="4535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cap="none" spc="0" dirty="0" smtClean="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İŞYERİ</a:t>
            </a:r>
            <a:r>
              <a:rPr lang="tr-TR" sz="2400" b="1" cap="none" spc="0" baseline="0" dirty="0" smtClean="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 SAĞLIK VE GÜVENLİK BİRİMİ DAİRE BAŞKANLIĞI</a:t>
            </a:r>
            <a:endParaRPr lang="tr-TR" sz="2400" b="1" cap="none" spc="0" dirty="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endParaRPr>
          </a:p>
        </p:txBody>
      </p:sp>
      <p:cxnSp>
        <p:nvCxnSpPr>
          <p:cNvPr id="15" name="Düz Bağlayıcı 14"/>
          <p:cNvCxnSpPr>
            <a:endCxn id="16" idx="2"/>
          </p:cNvCxnSpPr>
          <p:nvPr userDrawn="1"/>
        </p:nvCxnSpPr>
        <p:spPr>
          <a:xfrm>
            <a:off x="885335" y="6532940"/>
            <a:ext cx="10477893" cy="15046"/>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sp>
        <p:nvSpPr>
          <p:cNvPr id="16" name="Oval 15"/>
          <p:cNvSpPr/>
          <p:nvPr userDrawn="1"/>
        </p:nvSpPr>
        <p:spPr>
          <a:xfrm>
            <a:off x="11363228" y="6309215"/>
            <a:ext cx="477542" cy="4775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Oval 6"/>
          <p:cNvSpPr/>
          <p:nvPr userDrawn="1"/>
        </p:nvSpPr>
        <p:spPr>
          <a:xfrm>
            <a:off x="327905" y="51276"/>
            <a:ext cx="1227430" cy="12274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905" y="51278"/>
            <a:ext cx="1239135" cy="1239135"/>
          </a:xfrm>
          <a:prstGeom prst="rect">
            <a:avLst/>
          </a:prstGeom>
          <a:noFill/>
          <a:ln>
            <a:noFill/>
          </a:ln>
        </p:spPr>
      </p:pic>
    </p:spTree>
    <p:extLst>
      <p:ext uri="{BB962C8B-B14F-4D97-AF65-F5344CB8AC3E}">
        <p14:creationId xmlns:p14="http://schemas.microsoft.com/office/powerpoint/2010/main" val="15713068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80_Yalnızca Başlık">
    <p:spTree>
      <p:nvGrpSpPr>
        <p:cNvPr id="1" name=""/>
        <p:cNvGrpSpPr/>
        <p:nvPr/>
      </p:nvGrpSpPr>
      <p:grpSpPr>
        <a:xfrm>
          <a:off x="0" y="0"/>
          <a:ext cx="0" cy="0"/>
          <a:chOff x="0" y="0"/>
          <a:chExt cx="0" cy="0"/>
        </a:xfrm>
      </p:grpSpPr>
      <p:sp>
        <p:nvSpPr>
          <p:cNvPr id="6" name="Dikdörtgen 5"/>
          <p:cNvSpPr/>
          <p:nvPr userDrawn="1"/>
        </p:nvSpPr>
        <p:spPr>
          <a:xfrm>
            <a:off x="0" y="658025"/>
            <a:ext cx="12192000" cy="640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Veri Yer Tutucusu 2"/>
          <p:cNvSpPr>
            <a:spLocks noGrp="1"/>
          </p:cNvSpPr>
          <p:nvPr>
            <p:ph type="dt" sz="half" idx="10"/>
          </p:nvPr>
        </p:nvSpPr>
        <p:spPr/>
        <p:txBody>
          <a:bodyPr/>
          <a:lstStyle/>
          <a:p>
            <a:fld id="{946B7D15-6306-4555-9423-AAD7FA874A97}" type="datetime1">
              <a:rPr lang="tr-TR" smtClean="0"/>
              <a:pPr/>
              <a:t>21.02.2020</a:t>
            </a:fld>
            <a:endParaRPr lang="tr-TR" dirty="0"/>
          </a:p>
        </p:txBody>
      </p:sp>
      <p:sp>
        <p:nvSpPr>
          <p:cNvPr id="4" name="Altbilgi Yer Tutucusu 3"/>
          <p:cNvSpPr>
            <a:spLocks noGrp="1"/>
          </p:cNvSpPr>
          <p:nvPr>
            <p:ph type="ftr" sz="quarter" idx="11"/>
          </p:nvPr>
        </p:nvSpPr>
        <p:spPr/>
        <p:txBody>
          <a:bodyPr/>
          <a:lstStyle/>
          <a:p>
            <a:r>
              <a:rPr lang="tr-TR" dirty="0" smtClean="0"/>
              <a:t>Merkez İSGB</a:t>
            </a:r>
            <a:endParaRPr lang="tr-TR" dirty="0"/>
          </a:p>
        </p:txBody>
      </p:sp>
      <p:sp>
        <p:nvSpPr>
          <p:cNvPr id="5" name="Slayt Numarası Yer Tutucusu 4"/>
          <p:cNvSpPr>
            <a:spLocks noGrp="1"/>
          </p:cNvSpPr>
          <p:nvPr>
            <p:ph type="sldNum" sz="quarter" idx="12"/>
          </p:nvPr>
        </p:nvSpPr>
        <p:spPr>
          <a:xfrm>
            <a:off x="11363227" y="6309215"/>
            <a:ext cx="477543" cy="477542"/>
          </a:xfrm>
        </p:spPr>
        <p:txBody>
          <a:bodyPr/>
          <a:lstStyle>
            <a:lvl1pPr algn="ctr">
              <a:defRPr sz="1800" b="1"/>
            </a:lvl1pPr>
          </a:lstStyle>
          <a:p>
            <a:fld id="{1EDBCF86-4C6C-45BD-AB90-9F5A9BF58ABB}" type="slidenum">
              <a:rPr lang="tr-TR" smtClean="0"/>
              <a:pPr/>
              <a:t>‹#›</a:t>
            </a:fld>
            <a:endParaRPr lang="tr-TR" dirty="0"/>
          </a:p>
        </p:txBody>
      </p:sp>
      <p:sp>
        <p:nvSpPr>
          <p:cNvPr id="8" name="Unvan 1"/>
          <p:cNvSpPr txBox="1">
            <a:spLocks/>
          </p:cNvSpPr>
          <p:nvPr userDrawn="1"/>
        </p:nvSpPr>
        <p:spPr>
          <a:xfrm>
            <a:off x="1627138" y="794166"/>
            <a:ext cx="10080600" cy="4535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cap="none" spc="0" dirty="0" smtClean="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İŞYERİ</a:t>
            </a:r>
            <a:r>
              <a:rPr lang="tr-TR" sz="2400" b="1" cap="none" spc="0" baseline="0" dirty="0" smtClean="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 SAĞLIK VE GÜVENLİK BİRİMİ DAİRE BAŞKANLIĞI</a:t>
            </a:r>
            <a:endParaRPr lang="tr-TR" sz="2400" b="1" cap="none" spc="0" dirty="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endParaRPr>
          </a:p>
        </p:txBody>
      </p:sp>
      <p:cxnSp>
        <p:nvCxnSpPr>
          <p:cNvPr id="15" name="Düz Bağlayıcı 14"/>
          <p:cNvCxnSpPr>
            <a:endCxn id="16" idx="2"/>
          </p:cNvCxnSpPr>
          <p:nvPr userDrawn="1"/>
        </p:nvCxnSpPr>
        <p:spPr>
          <a:xfrm>
            <a:off x="885335" y="6532940"/>
            <a:ext cx="10477893" cy="15046"/>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sp>
        <p:nvSpPr>
          <p:cNvPr id="16" name="Oval 15"/>
          <p:cNvSpPr/>
          <p:nvPr userDrawn="1"/>
        </p:nvSpPr>
        <p:spPr>
          <a:xfrm>
            <a:off x="11363228" y="6309215"/>
            <a:ext cx="477542" cy="4775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Oval 6"/>
          <p:cNvSpPr/>
          <p:nvPr userDrawn="1"/>
        </p:nvSpPr>
        <p:spPr>
          <a:xfrm>
            <a:off x="327905" y="51276"/>
            <a:ext cx="1227430" cy="12274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905" y="51278"/>
            <a:ext cx="1239135" cy="1239135"/>
          </a:xfrm>
          <a:prstGeom prst="rect">
            <a:avLst/>
          </a:prstGeom>
          <a:noFill/>
          <a:ln>
            <a:noFill/>
          </a:ln>
        </p:spPr>
      </p:pic>
    </p:spTree>
    <p:extLst>
      <p:ext uri="{BB962C8B-B14F-4D97-AF65-F5344CB8AC3E}">
        <p14:creationId xmlns:p14="http://schemas.microsoft.com/office/powerpoint/2010/main" val="15713068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Yalnızca Başlık">
    <p:spTree>
      <p:nvGrpSpPr>
        <p:cNvPr id="1" name=""/>
        <p:cNvGrpSpPr/>
        <p:nvPr/>
      </p:nvGrpSpPr>
      <p:grpSpPr>
        <a:xfrm>
          <a:off x="0" y="0"/>
          <a:ext cx="0" cy="0"/>
          <a:chOff x="0" y="0"/>
          <a:chExt cx="0" cy="0"/>
        </a:xfrm>
      </p:grpSpPr>
      <p:sp>
        <p:nvSpPr>
          <p:cNvPr id="6" name="Dikdörtgen 5"/>
          <p:cNvSpPr/>
          <p:nvPr userDrawn="1"/>
        </p:nvSpPr>
        <p:spPr>
          <a:xfrm>
            <a:off x="0" y="658025"/>
            <a:ext cx="12192000" cy="640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Veri Yer Tutucusu 2"/>
          <p:cNvSpPr>
            <a:spLocks noGrp="1"/>
          </p:cNvSpPr>
          <p:nvPr>
            <p:ph type="dt" sz="half" idx="10"/>
          </p:nvPr>
        </p:nvSpPr>
        <p:spPr/>
        <p:txBody>
          <a:bodyPr/>
          <a:lstStyle/>
          <a:p>
            <a:fld id="{946B7D15-6306-4555-9423-AAD7FA874A97}" type="datetime1">
              <a:rPr lang="tr-TR" smtClean="0"/>
              <a:pPr/>
              <a:t>21.02.2020</a:t>
            </a:fld>
            <a:endParaRPr lang="tr-TR" dirty="0"/>
          </a:p>
        </p:txBody>
      </p:sp>
      <p:sp>
        <p:nvSpPr>
          <p:cNvPr id="4" name="Altbilgi Yer Tutucusu 3"/>
          <p:cNvSpPr>
            <a:spLocks noGrp="1"/>
          </p:cNvSpPr>
          <p:nvPr>
            <p:ph type="ftr" sz="quarter" idx="11"/>
          </p:nvPr>
        </p:nvSpPr>
        <p:spPr/>
        <p:txBody>
          <a:bodyPr/>
          <a:lstStyle/>
          <a:p>
            <a:r>
              <a:rPr lang="tr-TR" dirty="0" smtClean="0"/>
              <a:t>Merkez İSGB</a:t>
            </a:r>
            <a:endParaRPr lang="tr-TR" dirty="0"/>
          </a:p>
        </p:txBody>
      </p:sp>
      <p:sp>
        <p:nvSpPr>
          <p:cNvPr id="5" name="Slayt Numarası Yer Tutucusu 4"/>
          <p:cNvSpPr>
            <a:spLocks noGrp="1"/>
          </p:cNvSpPr>
          <p:nvPr>
            <p:ph type="sldNum" sz="quarter" idx="12"/>
          </p:nvPr>
        </p:nvSpPr>
        <p:spPr>
          <a:xfrm>
            <a:off x="11363227" y="6309215"/>
            <a:ext cx="477543" cy="477542"/>
          </a:xfrm>
        </p:spPr>
        <p:txBody>
          <a:bodyPr/>
          <a:lstStyle>
            <a:lvl1pPr algn="ctr">
              <a:defRPr sz="1800" b="1"/>
            </a:lvl1pPr>
          </a:lstStyle>
          <a:p>
            <a:fld id="{1EDBCF86-4C6C-45BD-AB90-9F5A9BF58ABB}" type="slidenum">
              <a:rPr lang="tr-TR" smtClean="0"/>
              <a:pPr/>
              <a:t>‹#›</a:t>
            </a:fld>
            <a:endParaRPr lang="tr-TR" dirty="0"/>
          </a:p>
        </p:txBody>
      </p:sp>
      <p:sp>
        <p:nvSpPr>
          <p:cNvPr id="8" name="Unvan 1"/>
          <p:cNvSpPr txBox="1">
            <a:spLocks/>
          </p:cNvSpPr>
          <p:nvPr userDrawn="1"/>
        </p:nvSpPr>
        <p:spPr>
          <a:xfrm>
            <a:off x="1627138" y="794166"/>
            <a:ext cx="10080600" cy="4535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cap="none" spc="0" dirty="0" smtClean="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İŞYERİ</a:t>
            </a:r>
            <a:r>
              <a:rPr lang="tr-TR" sz="2400" b="1" cap="none" spc="0" baseline="0" dirty="0" smtClean="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 SAĞLIK VE GÜVENLİK BİRİMİ DAİRE BAŞKANLIĞI</a:t>
            </a:r>
            <a:endParaRPr lang="tr-TR" sz="2400" b="1" cap="none" spc="0" dirty="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endParaRPr>
          </a:p>
        </p:txBody>
      </p:sp>
      <p:cxnSp>
        <p:nvCxnSpPr>
          <p:cNvPr id="15" name="Düz Bağlayıcı 14"/>
          <p:cNvCxnSpPr>
            <a:endCxn id="16" idx="2"/>
          </p:cNvCxnSpPr>
          <p:nvPr userDrawn="1"/>
        </p:nvCxnSpPr>
        <p:spPr>
          <a:xfrm>
            <a:off x="885335" y="6532940"/>
            <a:ext cx="10477893" cy="15046"/>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sp>
        <p:nvSpPr>
          <p:cNvPr id="16" name="Oval 15"/>
          <p:cNvSpPr/>
          <p:nvPr userDrawn="1"/>
        </p:nvSpPr>
        <p:spPr>
          <a:xfrm>
            <a:off x="11363228" y="6309215"/>
            <a:ext cx="477542" cy="4775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Oval 6"/>
          <p:cNvSpPr/>
          <p:nvPr userDrawn="1"/>
        </p:nvSpPr>
        <p:spPr>
          <a:xfrm>
            <a:off x="327905" y="51276"/>
            <a:ext cx="1227430" cy="12274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905" y="51278"/>
            <a:ext cx="1239135" cy="1239135"/>
          </a:xfrm>
          <a:prstGeom prst="rect">
            <a:avLst/>
          </a:prstGeom>
          <a:noFill/>
          <a:ln>
            <a:noFill/>
          </a:ln>
        </p:spPr>
      </p:pic>
    </p:spTree>
    <p:extLst>
      <p:ext uri="{BB962C8B-B14F-4D97-AF65-F5344CB8AC3E}">
        <p14:creationId xmlns:p14="http://schemas.microsoft.com/office/powerpoint/2010/main" val="38858126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Yalnızca Başlık">
    <p:spTree>
      <p:nvGrpSpPr>
        <p:cNvPr id="1" name=""/>
        <p:cNvGrpSpPr/>
        <p:nvPr/>
      </p:nvGrpSpPr>
      <p:grpSpPr>
        <a:xfrm>
          <a:off x="0" y="0"/>
          <a:ext cx="0" cy="0"/>
          <a:chOff x="0" y="0"/>
          <a:chExt cx="0" cy="0"/>
        </a:xfrm>
      </p:grpSpPr>
      <p:sp>
        <p:nvSpPr>
          <p:cNvPr id="6" name="Dikdörtgen 5"/>
          <p:cNvSpPr/>
          <p:nvPr userDrawn="1"/>
        </p:nvSpPr>
        <p:spPr>
          <a:xfrm>
            <a:off x="0" y="658025"/>
            <a:ext cx="12192000" cy="640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Veri Yer Tutucusu 2"/>
          <p:cNvSpPr>
            <a:spLocks noGrp="1"/>
          </p:cNvSpPr>
          <p:nvPr>
            <p:ph type="dt" sz="half" idx="10"/>
          </p:nvPr>
        </p:nvSpPr>
        <p:spPr/>
        <p:txBody>
          <a:bodyPr/>
          <a:lstStyle/>
          <a:p>
            <a:fld id="{946B7D15-6306-4555-9423-AAD7FA874A97}" type="datetime1">
              <a:rPr lang="tr-TR" smtClean="0"/>
              <a:pPr/>
              <a:t>21.02.2020</a:t>
            </a:fld>
            <a:endParaRPr lang="tr-TR" dirty="0"/>
          </a:p>
        </p:txBody>
      </p:sp>
      <p:sp>
        <p:nvSpPr>
          <p:cNvPr id="4" name="Altbilgi Yer Tutucusu 3"/>
          <p:cNvSpPr>
            <a:spLocks noGrp="1"/>
          </p:cNvSpPr>
          <p:nvPr>
            <p:ph type="ftr" sz="quarter" idx="11"/>
          </p:nvPr>
        </p:nvSpPr>
        <p:spPr/>
        <p:txBody>
          <a:bodyPr/>
          <a:lstStyle/>
          <a:p>
            <a:r>
              <a:rPr lang="tr-TR" dirty="0" smtClean="0"/>
              <a:t>Merkez İSGB</a:t>
            </a:r>
            <a:endParaRPr lang="tr-TR" dirty="0"/>
          </a:p>
        </p:txBody>
      </p:sp>
      <p:sp>
        <p:nvSpPr>
          <p:cNvPr id="5" name="Slayt Numarası Yer Tutucusu 4"/>
          <p:cNvSpPr>
            <a:spLocks noGrp="1"/>
          </p:cNvSpPr>
          <p:nvPr>
            <p:ph type="sldNum" sz="quarter" idx="12"/>
          </p:nvPr>
        </p:nvSpPr>
        <p:spPr>
          <a:xfrm>
            <a:off x="11363227" y="6309215"/>
            <a:ext cx="477543" cy="477542"/>
          </a:xfrm>
        </p:spPr>
        <p:txBody>
          <a:bodyPr/>
          <a:lstStyle>
            <a:lvl1pPr algn="ctr">
              <a:defRPr sz="1800" b="1"/>
            </a:lvl1pPr>
          </a:lstStyle>
          <a:p>
            <a:fld id="{1EDBCF86-4C6C-45BD-AB90-9F5A9BF58ABB}" type="slidenum">
              <a:rPr lang="tr-TR" smtClean="0"/>
              <a:pPr/>
              <a:t>‹#›</a:t>
            </a:fld>
            <a:endParaRPr lang="tr-TR" dirty="0"/>
          </a:p>
        </p:txBody>
      </p:sp>
      <p:sp>
        <p:nvSpPr>
          <p:cNvPr id="8" name="Unvan 1"/>
          <p:cNvSpPr txBox="1">
            <a:spLocks/>
          </p:cNvSpPr>
          <p:nvPr userDrawn="1"/>
        </p:nvSpPr>
        <p:spPr>
          <a:xfrm>
            <a:off x="1627138" y="794166"/>
            <a:ext cx="10080600" cy="4535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cap="none" spc="0" dirty="0" smtClean="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İŞYERİ</a:t>
            </a:r>
            <a:r>
              <a:rPr lang="tr-TR" sz="2400" b="1" cap="none" spc="0" baseline="0" dirty="0" smtClean="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 SAĞLIK VE GÜVENLİK BİRİMİ DAİRE BAŞKANLIĞI</a:t>
            </a:r>
            <a:endParaRPr lang="tr-TR" sz="2400" b="1" cap="none" spc="0" dirty="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endParaRPr>
          </a:p>
        </p:txBody>
      </p:sp>
      <p:cxnSp>
        <p:nvCxnSpPr>
          <p:cNvPr id="15" name="Düz Bağlayıcı 14"/>
          <p:cNvCxnSpPr>
            <a:endCxn id="16" idx="2"/>
          </p:cNvCxnSpPr>
          <p:nvPr userDrawn="1"/>
        </p:nvCxnSpPr>
        <p:spPr>
          <a:xfrm>
            <a:off x="885335" y="6532940"/>
            <a:ext cx="10477893" cy="15046"/>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sp>
        <p:nvSpPr>
          <p:cNvPr id="16" name="Oval 15"/>
          <p:cNvSpPr/>
          <p:nvPr userDrawn="1"/>
        </p:nvSpPr>
        <p:spPr>
          <a:xfrm>
            <a:off x="11363228" y="6309215"/>
            <a:ext cx="477542" cy="4775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Oval 6"/>
          <p:cNvSpPr/>
          <p:nvPr userDrawn="1"/>
        </p:nvSpPr>
        <p:spPr>
          <a:xfrm>
            <a:off x="327905" y="51276"/>
            <a:ext cx="1227430" cy="12274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905" y="51278"/>
            <a:ext cx="1239135" cy="1239135"/>
          </a:xfrm>
          <a:prstGeom prst="rect">
            <a:avLst/>
          </a:prstGeom>
          <a:noFill/>
          <a:ln>
            <a:noFill/>
          </a:ln>
        </p:spPr>
      </p:pic>
    </p:spTree>
    <p:extLst>
      <p:ext uri="{BB962C8B-B14F-4D97-AF65-F5344CB8AC3E}">
        <p14:creationId xmlns:p14="http://schemas.microsoft.com/office/powerpoint/2010/main" val="15166089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67_Yalnızca Başlık">
    <p:spTree>
      <p:nvGrpSpPr>
        <p:cNvPr id="1" name=""/>
        <p:cNvGrpSpPr/>
        <p:nvPr/>
      </p:nvGrpSpPr>
      <p:grpSpPr>
        <a:xfrm>
          <a:off x="0" y="0"/>
          <a:ext cx="0" cy="0"/>
          <a:chOff x="0" y="0"/>
          <a:chExt cx="0" cy="0"/>
        </a:xfrm>
      </p:grpSpPr>
      <p:sp>
        <p:nvSpPr>
          <p:cNvPr id="6" name="Dikdörtgen 5"/>
          <p:cNvSpPr/>
          <p:nvPr userDrawn="1"/>
        </p:nvSpPr>
        <p:spPr>
          <a:xfrm>
            <a:off x="0" y="658025"/>
            <a:ext cx="12192000" cy="640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Veri Yer Tutucusu 2"/>
          <p:cNvSpPr>
            <a:spLocks noGrp="1"/>
          </p:cNvSpPr>
          <p:nvPr>
            <p:ph type="dt" sz="half" idx="10"/>
          </p:nvPr>
        </p:nvSpPr>
        <p:spPr/>
        <p:txBody>
          <a:bodyPr/>
          <a:lstStyle/>
          <a:p>
            <a:fld id="{946B7D15-6306-4555-9423-AAD7FA874A97}" type="datetime1">
              <a:rPr lang="tr-TR" smtClean="0"/>
              <a:pPr/>
              <a:t>21.02.2020</a:t>
            </a:fld>
            <a:endParaRPr lang="tr-TR" dirty="0"/>
          </a:p>
        </p:txBody>
      </p:sp>
      <p:sp>
        <p:nvSpPr>
          <p:cNvPr id="4" name="Altbilgi Yer Tutucusu 3"/>
          <p:cNvSpPr>
            <a:spLocks noGrp="1"/>
          </p:cNvSpPr>
          <p:nvPr>
            <p:ph type="ftr" sz="quarter" idx="11"/>
          </p:nvPr>
        </p:nvSpPr>
        <p:spPr/>
        <p:txBody>
          <a:bodyPr/>
          <a:lstStyle/>
          <a:p>
            <a:r>
              <a:rPr lang="tr-TR" dirty="0" smtClean="0"/>
              <a:t>Merkez İSGB</a:t>
            </a:r>
            <a:endParaRPr lang="tr-TR" dirty="0"/>
          </a:p>
        </p:txBody>
      </p:sp>
      <p:sp>
        <p:nvSpPr>
          <p:cNvPr id="5" name="Slayt Numarası Yer Tutucusu 4"/>
          <p:cNvSpPr>
            <a:spLocks noGrp="1"/>
          </p:cNvSpPr>
          <p:nvPr>
            <p:ph type="sldNum" sz="quarter" idx="12"/>
          </p:nvPr>
        </p:nvSpPr>
        <p:spPr>
          <a:xfrm>
            <a:off x="11363227" y="6309215"/>
            <a:ext cx="477543" cy="477542"/>
          </a:xfrm>
        </p:spPr>
        <p:txBody>
          <a:bodyPr/>
          <a:lstStyle>
            <a:lvl1pPr algn="ctr">
              <a:defRPr sz="1800" b="1"/>
            </a:lvl1pPr>
          </a:lstStyle>
          <a:p>
            <a:fld id="{1EDBCF86-4C6C-45BD-AB90-9F5A9BF58ABB}" type="slidenum">
              <a:rPr lang="tr-TR" smtClean="0"/>
              <a:pPr/>
              <a:t>‹#›</a:t>
            </a:fld>
            <a:endParaRPr lang="tr-TR" dirty="0"/>
          </a:p>
        </p:txBody>
      </p:sp>
      <p:sp>
        <p:nvSpPr>
          <p:cNvPr id="8" name="Unvan 1"/>
          <p:cNvSpPr txBox="1">
            <a:spLocks/>
          </p:cNvSpPr>
          <p:nvPr userDrawn="1"/>
        </p:nvSpPr>
        <p:spPr>
          <a:xfrm>
            <a:off x="1627138" y="794166"/>
            <a:ext cx="10080600" cy="4535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cap="none" spc="0" dirty="0" smtClean="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İŞYERİ</a:t>
            </a:r>
            <a:r>
              <a:rPr lang="tr-TR" sz="2400" b="1" cap="none" spc="0" baseline="0" dirty="0" smtClean="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 SAĞLIK VE GÜVENLİK BİRİMİ DAİRE BAŞKANLIĞI</a:t>
            </a:r>
            <a:endParaRPr lang="tr-TR" sz="2400" b="1" cap="none" spc="0" dirty="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endParaRPr>
          </a:p>
        </p:txBody>
      </p:sp>
      <p:cxnSp>
        <p:nvCxnSpPr>
          <p:cNvPr id="15" name="Düz Bağlayıcı 14"/>
          <p:cNvCxnSpPr>
            <a:endCxn id="16" idx="2"/>
          </p:cNvCxnSpPr>
          <p:nvPr userDrawn="1"/>
        </p:nvCxnSpPr>
        <p:spPr>
          <a:xfrm>
            <a:off x="885335" y="6532940"/>
            <a:ext cx="10477893" cy="15046"/>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sp>
        <p:nvSpPr>
          <p:cNvPr id="16" name="Oval 15"/>
          <p:cNvSpPr/>
          <p:nvPr userDrawn="1"/>
        </p:nvSpPr>
        <p:spPr>
          <a:xfrm>
            <a:off x="11363228" y="6309215"/>
            <a:ext cx="477542" cy="4775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Oval 6"/>
          <p:cNvSpPr/>
          <p:nvPr userDrawn="1"/>
        </p:nvSpPr>
        <p:spPr>
          <a:xfrm>
            <a:off x="327905" y="51276"/>
            <a:ext cx="1227430" cy="12274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905" y="51278"/>
            <a:ext cx="1239135" cy="1239135"/>
          </a:xfrm>
          <a:prstGeom prst="rect">
            <a:avLst/>
          </a:prstGeom>
          <a:noFill/>
          <a:ln>
            <a:noFill/>
          </a:ln>
        </p:spPr>
      </p:pic>
    </p:spTree>
    <p:extLst>
      <p:ext uri="{BB962C8B-B14F-4D97-AF65-F5344CB8AC3E}">
        <p14:creationId xmlns:p14="http://schemas.microsoft.com/office/powerpoint/2010/main" val="5544216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3"/>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744A32DC-1DAC-43FE-9FA7-6E635CD171FD}" type="datetime1">
              <a:rPr lang="tr-TR" smtClean="0"/>
              <a:pPr/>
              <a:t>21.02.2020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val="32992341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69_Yalnızca Başlık">
    <p:spTree>
      <p:nvGrpSpPr>
        <p:cNvPr id="1" name=""/>
        <p:cNvGrpSpPr/>
        <p:nvPr/>
      </p:nvGrpSpPr>
      <p:grpSpPr>
        <a:xfrm>
          <a:off x="0" y="0"/>
          <a:ext cx="0" cy="0"/>
          <a:chOff x="0" y="0"/>
          <a:chExt cx="0" cy="0"/>
        </a:xfrm>
      </p:grpSpPr>
      <p:sp>
        <p:nvSpPr>
          <p:cNvPr id="6" name="Dikdörtgen 5"/>
          <p:cNvSpPr/>
          <p:nvPr userDrawn="1"/>
        </p:nvSpPr>
        <p:spPr>
          <a:xfrm>
            <a:off x="0" y="658025"/>
            <a:ext cx="12192000" cy="640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Veri Yer Tutucusu 2"/>
          <p:cNvSpPr>
            <a:spLocks noGrp="1"/>
          </p:cNvSpPr>
          <p:nvPr>
            <p:ph type="dt" sz="half" idx="10"/>
          </p:nvPr>
        </p:nvSpPr>
        <p:spPr/>
        <p:txBody>
          <a:bodyPr/>
          <a:lstStyle/>
          <a:p>
            <a:fld id="{946B7D15-6306-4555-9423-AAD7FA874A97}" type="datetime1">
              <a:rPr lang="tr-TR" smtClean="0"/>
              <a:pPr/>
              <a:t>21.02.2020</a:t>
            </a:fld>
            <a:endParaRPr lang="tr-TR" dirty="0"/>
          </a:p>
        </p:txBody>
      </p:sp>
      <p:sp>
        <p:nvSpPr>
          <p:cNvPr id="4" name="Altbilgi Yer Tutucusu 3"/>
          <p:cNvSpPr>
            <a:spLocks noGrp="1"/>
          </p:cNvSpPr>
          <p:nvPr>
            <p:ph type="ftr" sz="quarter" idx="11"/>
          </p:nvPr>
        </p:nvSpPr>
        <p:spPr/>
        <p:txBody>
          <a:bodyPr/>
          <a:lstStyle/>
          <a:p>
            <a:r>
              <a:rPr lang="tr-TR" dirty="0" smtClean="0"/>
              <a:t>Merkez İSGB</a:t>
            </a:r>
            <a:endParaRPr lang="tr-TR" dirty="0"/>
          </a:p>
        </p:txBody>
      </p:sp>
      <p:sp>
        <p:nvSpPr>
          <p:cNvPr id="5" name="Slayt Numarası Yer Tutucusu 4"/>
          <p:cNvSpPr>
            <a:spLocks noGrp="1"/>
          </p:cNvSpPr>
          <p:nvPr>
            <p:ph type="sldNum" sz="quarter" idx="12"/>
          </p:nvPr>
        </p:nvSpPr>
        <p:spPr>
          <a:xfrm>
            <a:off x="11363227" y="6309215"/>
            <a:ext cx="477543" cy="477542"/>
          </a:xfrm>
        </p:spPr>
        <p:txBody>
          <a:bodyPr/>
          <a:lstStyle>
            <a:lvl1pPr algn="ctr">
              <a:defRPr sz="1800" b="1"/>
            </a:lvl1pPr>
          </a:lstStyle>
          <a:p>
            <a:fld id="{1EDBCF86-4C6C-45BD-AB90-9F5A9BF58ABB}" type="slidenum">
              <a:rPr lang="tr-TR" smtClean="0"/>
              <a:pPr/>
              <a:t>‹#›</a:t>
            </a:fld>
            <a:endParaRPr lang="tr-TR" dirty="0"/>
          </a:p>
        </p:txBody>
      </p:sp>
      <p:sp>
        <p:nvSpPr>
          <p:cNvPr id="8" name="Unvan 1"/>
          <p:cNvSpPr txBox="1">
            <a:spLocks/>
          </p:cNvSpPr>
          <p:nvPr userDrawn="1"/>
        </p:nvSpPr>
        <p:spPr>
          <a:xfrm>
            <a:off x="1627138" y="794166"/>
            <a:ext cx="10080600" cy="4535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cap="none" spc="0" dirty="0" smtClean="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İŞYERİ</a:t>
            </a:r>
            <a:r>
              <a:rPr lang="tr-TR" sz="2400" b="1" cap="none" spc="0" baseline="0" dirty="0" smtClean="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 SAĞLIK VE GÜVENLİK BİRİMİ DAİRE BAŞKANLIĞI</a:t>
            </a:r>
            <a:endParaRPr lang="tr-TR" sz="2400" b="1" cap="none" spc="0" dirty="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endParaRPr>
          </a:p>
        </p:txBody>
      </p:sp>
      <p:cxnSp>
        <p:nvCxnSpPr>
          <p:cNvPr id="15" name="Düz Bağlayıcı 14"/>
          <p:cNvCxnSpPr>
            <a:endCxn id="16" idx="2"/>
          </p:cNvCxnSpPr>
          <p:nvPr userDrawn="1"/>
        </p:nvCxnSpPr>
        <p:spPr>
          <a:xfrm>
            <a:off x="885335" y="6532940"/>
            <a:ext cx="10477893" cy="15046"/>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sp>
        <p:nvSpPr>
          <p:cNvPr id="16" name="Oval 15"/>
          <p:cNvSpPr/>
          <p:nvPr userDrawn="1"/>
        </p:nvSpPr>
        <p:spPr>
          <a:xfrm>
            <a:off x="11363228" y="6309215"/>
            <a:ext cx="477542" cy="4775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Oval 6"/>
          <p:cNvSpPr/>
          <p:nvPr userDrawn="1"/>
        </p:nvSpPr>
        <p:spPr>
          <a:xfrm>
            <a:off x="327905" y="51276"/>
            <a:ext cx="1227430" cy="12274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905" y="51278"/>
            <a:ext cx="1239135" cy="1239135"/>
          </a:xfrm>
          <a:prstGeom prst="rect">
            <a:avLst/>
          </a:prstGeom>
          <a:noFill/>
          <a:ln>
            <a:noFill/>
          </a:ln>
        </p:spPr>
      </p:pic>
    </p:spTree>
    <p:extLst>
      <p:ext uri="{BB962C8B-B14F-4D97-AF65-F5344CB8AC3E}">
        <p14:creationId xmlns:p14="http://schemas.microsoft.com/office/powerpoint/2010/main" val="27393807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6E3AEB7-331C-4D28-A8BA-C287AA4B8AAF}" type="datetime1">
              <a:rPr lang="tr-TR" smtClean="0"/>
              <a:pPr/>
              <a:t>21.02.2020</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val="1564156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6834351-B503-41A4-989B-3C02B9529574}" type="datetime1">
              <a:rPr lang="tr-TR" smtClean="0"/>
              <a:pPr/>
              <a:t>21.02.2020</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val="3482525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5D8B5D9-5347-43EF-9D7A-CAA8CB63A481}" type="datetime1">
              <a:rPr lang="tr-TR" smtClean="0"/>
              <a:pPr/>
              <a:t>21.02.2020</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val="235370677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0E6A563-5940-4660-AD98-C94B09F5F84A}" type="datetime1">
              <a:rPr lang="tr-TR" smtClean="0"/>
              <a:pPr/>
              <a:t>21.02.2020</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val="2580647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2" y="273050"/>
            <a:ext cx="4011084"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4D06407-2BD7-4A2B-B695-7369B887FC1C}" type="datetime1">
              <a:rPr lang="tr-TR" smtClean="0"/>
              <a:pPr/>
              <a:t>21.02.2020</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val="2077781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ED9F39B-2E78-4927-97E1-2303DE3FCD2A}" type="datetime1">
              <a:rPr lang="tr-TR" smtClean="0"/>
              <a:pPr/>
              <a:t>21.02.2020</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val="1080489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D8B5D9-5347-43EF-9D7A-CAA8CB63A481}" type="datetime1">
              <a:rPr lang="tr-TR" smtClean="0"/>
              <a:pPr/>
              <a:t>21.02.2020</a:t>
            </a:fld>
            <a:endParaRPr lang="tr-TR" dirty="0"/>
          </a:p>
        </p:txBody>
      </p:sp>
      <p:sp>
        <p:nvSpPr>
          <p:cNvPr id="5" name="Altbilgi Yer Tutucusu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BCF86-4C6C-45BD-AB90-9F5A9BF58ABB}" type="slidenum">
              <a:rPr lang="tr-TR" smtClean="0"/>
              <a:pPr/>
              <a:t>‹#›</a:t>
            </a:fld>
            <a:endParaRPr lang="tr-TR" dirty="0"/>
          </a:p>
        </p:txBody>
      </p:sp>
    </p:spTree>
    <p:extLst>
      <p:ext uri="{BB962C8B-B14F-4D97-AF65-F5344CB8AC3E}">
        <p14:creationId xmlns:p14="http://schemas.microsoft.com/office/powerpoint/2010/main" val="323997897"/>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90" r:id="rId12"/>
    <p:sldLayoutId id="2147484292" r:id="rId13"/>
    <p:sldLayoutId id="2147484304" r:id="rId14"/>
    <p:sldLayoutId id="2147484305" r:id="rId15"/>
    <p:sldLayoutId id="2147484306" r:id="rId16"/>
    <p:sldLayoutId id="2147484308" r:id="rId17"/>
    <p:sldLayoutId id="2147484310" r:id="rId18"/>
    <p:sldLayoutId id="2147484311" r:id="rId19"/>
    <p:sldLayoutId id="2147484312" r:id="rId20"/>
    <p:sldLayoutId id="2147484315" r:id="rId21"/>
    <p:sldLayoutId id="2147484316" r:id="rId22"/>
    <p:sldLayoutId id="2147484317" r:id="rId23"/>
    <p:sldLayoutId id="2147484318" r:id="rId24"/>
    <p:sldLayoutId id="2147484319" r:id="rId25"/>
    <p:sldLayoutId id="2147484320" r:id="rId26"/>
    <p:sldLayoutId id="2147484321" r:id="rId27"/>
    <p:sldLayoutId id="2147484322" r:id="rId28"/>
    <p:sldLayoutId id="2147484323" r:id="rId29"/>
    <p:sldLayoutId id="2147484324" r:id="rId3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3.png"/><Relationship Id="rId1" Type="http://schemas.openxmlformats.org/officeDocument/2006/relationships/slideLayout" Target="../slideLayouts/slideLayout17.xml"/><Relationship Id="rId6" Type="http://schemas.openxmlformats.org/officeDocument/2006/relationships/image" Target="../media/image2.jpe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3.png"/><Relationship Id="rId1" Type="http://schemas.openxmlformats.org/officeDocument/2006/relationships/slideLayout" Target="../slideLayouts/slideLayout30.xml"/><Relationship Id="rId6" Type="http://schemas.openxmlformats.org/officeDocument/2006/relationships/image" Target="../media/image2.jpe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3.png"/><Relationship Id="rId1" Type="http://schemas.openxmlformats.org/officeDocument/2006/relationships/slideLayout" Target="../slideLayouts/slideLayout18.xml"/><Relationship Id="rId5" Type="http://schemas.openxmlformats.org/officeDocument/2006/relationships/image" Target="../media/image2.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3.png"/><Relationship Id="rId1" Type="http://schemas.openxmlformats.org/officeDocument/2006/relationships/slideLayout" Target="../slideLayouts/slideLayout19.xml"/><Relationship Id="rId5" Type="http://schemas.openxmlformats.org/officeDocument/2006/relationships/image" Target="../media/image2.jpe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3.png"/><Relationship Id="rId1" Type="http://schemas.openxmlformats.org/officeDocument/2006/relationships/slideLayout" Target="../slideLayouts/slideLayout20.xml"/><Relationship Id="rId5" Type="http://schemas.openxmlformats.org/officeDocument/2006/relationships/image" Target="../media/image2.jpe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3.png"/><Relationship Id="rId1" Type="http://schemas.openxmlformats.org/officeDocument/2006/relationships/slideLayout" Target="../slideLayouts/slideLayout21.xml"/><Relationship Id="rId5" Type="http://schemas.openxmlformats.org/officeDocument/2006/relationships/image" Target="../media/image2.jpe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3.png"/><Relationship Id="rId1" Type="http://schemas.openxmlformats.org/officeDocument/2006/relationships/slideLayout" Target="../slideLayouts/slideLayout2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3.png"/><Relationship Id="rId1" Type="http://schemas.openxmlformats.org/officeDocument/2006/relationships/slideLayout" Target="../slideLayouts/slideLayout23.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image" Target="../media/image2.jpe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image" Target="../media/image2.jpe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3.png"/><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png"/><Relationship Id="rId7" Type="http://schemas.openxmlformats.org/officeDocument/2006/relationships/hyperlink" Target="file:///C:\Users\Gulcan%20KILIC\Desktop\SUNUM%20ANTALYA\Okul%20Sa&#287;l&#305;&#287;&#305;%20&#304;&#351;b\Form%204.pdf" TargetMode="External"/><Relationship Id="rId2" Type="http://schemas.openxmlformats.org/officeDocument/2006/relationships/hyperlink" Target="https://okulsagligi.meb.gov.tr/" TargetMode="External"/><Relationship Id="rId1" Type="http://schemas.openxmlformats.org/officeDocument/2006/relationships/slideLayout" Target="../slideLayouts/slideLayout26.xml"/><Relationship Id="rId6" Type="http://schemas.openxmlformats.org/officeDocument/2006/relationships/hyperlink" Target="file:///C:\Users\Gulcan%20KILIC\Desktop\SUNUM%20ANTALYA\Okul%20Sa&#287;l&#305;&#287;&#305;%20&#304;&#351;b\Form%203%20Ba&#287;&#305;ms&#305;z%20Anaokullar&#305;.pdf" TargetMode="External"/><Relationship Id="rId5" Type="http://schemas.openxmlformats.org/officeDocument/2006/relationships/hyperlink" Target="file:///C:\Users\Gulcan%20KILIC\Desktop\SUNUM%20ANTALYA\Okul%20Sa&#287;l&#305;&#287;&#305;%20&#304;&#351;b\Form%203.pdf" TargetMode="External"/><Relationship Id="rId4" Type="http://schemas.openxmlformats.org/officeDocument/2006/relationships/hyperlink" Target="file:///C:\Users\Gulcan%20KILIC\Desktop\SUNUM%20ANTALYA\Okul%20Sa&#287;l&#305;&#287;&#305;%20&#304;&#351;b\Form%202.pdf"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2.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3.png"/><Relationship Id="rId1" Type="http://schemas.openxmlformats.org/officeDocument/2006/relationships/slideLayout" Target="../slideLayouts/slideLayout15.xml"/><Relationship Id="rId5" Type="http://schemas.openxmlformats.org/officeDocument/2006/relationships/image" Target="../media/image2.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okulsagligi.meb.gov.tr/" TargetMode="External"/><Relationship Id="rId7"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s://okulsagligi.meb.gov.tr/" TargetMode="External"/><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ctrTitle"/>
          </p:nvPr>
        </p:nvSpPr>
        <p:spPr>
          <a:xfrm>
            <a:off x="1563266" y="2102643"/>
            <a:ext cx="10188528" cy="1427148"/>
          </a:xfrm>
        </p:spPr>
        <p:txBody>
          <a:bodyPr>
            <a:normAutofit fontScale="90000"/>
          </a:bodyPr>
          <a:lstStyle/>
          <a:p>
            <a:pPr lvl="0"/>
            <a:r>
              <a:rPr lang="tr-TR" sz="32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t/>
            </a:r>
            <a:br>
              <a:rPr lang="tr-TR" sz="32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br>
            <a:r>
              <a:rPr lang="tr-TR" sz="4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t/>
            </a:r>
            <a:br>
              <a:rPr lang="tr-TR" sz="4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br>
            <a:r>
              <a:rPr lang="tr-TR" sz="4800" b="1" dirty="0">
                <a:ln w="9525">
                  <a:solidFill>
                    <a:schemeClr val="bg1"/>
                  </a:solidFill>
                  <a:prstDash val="solid"/>
                </a:ln>
                <a:solidFill>
                  <a:schemeClr val="tx2">
                    <a:lumMod val="75000"/>
                  </a:schemeClr>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t>İŞYERİ SAĞLIK VE GÜVENLİK BİRİMİ </a:t>
            </a:r>
            <a:br>
              <a:rPr lang="tr-TR" sz="4800" b="1" dirty="0">
                <a:ln w="9525">
                  <a:solidFill>
                    <a:schemeClr val="bg1"/>
                  </a:solidFill>
                  <a:prstDash val="solid"/>
                </a:ln>
                <a:solidFill>
                  <a:schemeClr val="tx2">
                    <a:lumMod val="75000"/>
                  </a:schemeClr>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br>
            <a:r>
              <a:rPr lang="tr-TR" sz="4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t/>
            </a:r>
            <a:br>
              <a:rPr lang="tr-TR" sz="4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br>
            <a:r>
              <a:rPr lang="tr-TR" sz="4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t/>
            </a:r>
            <a:br>
              <a:rPr lang="tr-TR" sz="4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br>
            <a:endParaRPr lang="tr-TR" sz="3100" b="1" dirty="0">
              <a:ln w="9525">
                <a:solidFill>
                  <a:schemeClr val="bg1"/>
                </a:solidFill>
                <a:prstDash val="solid"/>
              </a:ln>
              <a:solidFill>
                <a:schemeClr val="tx2">
                  <a:lumMod val="75000"/>
                </a:schemeClr>
              </a:solidFill>
              <a:effectLst>
                <a:outerShdw blurRad="12700" dist="38100" dir="2700000" algn="tl" rotWithShape="0">
                  <a:schemeClr val="accent5">
                    <a:lumMod val="60000"/>
                    <a:lumOff val="40000"/>
                  </a:schemeClr>
                </a:outerShdw>
              </a:effectLst>
              <a:latin typeface="Arial Black" panose="020B0A04020102020204" pitchFamily="34" charset="0"/>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253568" cy="2102643"/>
          </a:xfrm>
          <a:prstGeom prst="ellipse">
            <a:avLst/>
          </a:prstGeom>
          <a:ln>
            <a:noFill/>
          </a:ln>
          <a:effectLst>
            <a:softEdge rad="127000"/>
          </a:effectLst>
        </p:spPr>
      </p:pic>
      <p:sp>
        <p:nvSpPr>
          <p:cNvPr id="5" name="Dikdörtgen 4"/>
          <p:cNvSpPr/>
          <p:nvPr/>
        </p:nvSpPr>
        <p:spPr>
          <a:xfrm>
            <a:off x="3356981" y="3651428"/>
            <a:ext cx="6435979" cy="584775"/>
          </a:xfrm>
          <a:prstGeom prst="rect">
            <a:avLst/>
          </a:prstGeom>
        </p:spPr>
        <p:txBody>
          <a:bodyPr wrap="square">
            <a:spAutoFit/>
          </a:bodyPr>
          <a:lstStyle/>
          <a:p>
            <a:r>
              <a:rPr lang="tr-TR" sz="32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t>OKUL SAĞLIĞI HİZMETLERİ</a:t>
            </a:r>
            <a:endParaRPr lang="tr-TR" sz="3200" dirty="0"/>
          </a:p>
        </p:txBody>
      </p:sp>
      <p:sp>
        <p:nvSpPr>
          <p:cNvPr id="6" name="Dikdörtgen 5"/>
          <p:cNvSpPr/>
          <p:nvPr/>
        </p:nvSpPr>
        <p:spPr>
          <a:xfrm>
            <a:off x="3164637" y="2655553"/>
            <a:ext cx="6480690" cy="1200329"/>
          </a:xfrm>
          <a:prstGeom prst="rect">
            <a:avLst/>
          </a:prstGeom>
        </p:spPr>
        <p:txBody>
          <a:bodyPr wrap="square">
            <a:spAutoFit/>
          </a:bodyPr>
          <a:lstStyle/>
          <a:p>
            <a:pPr algn="ctr"/>
            <a:endParaRPr lang="tr-TR" sz="3600" b="1" dirty="0">
              <a:ln/>
              <a:solidFill>
                <a:schemeClr val="accent5"/>
              </a:solidFill>
              <a:latin typeface="Times New Roman" panose="02020603050405020304" pitchFamily="18" charset="0"/>
              <a:cs typeface="Times New Roman" panose="02020603050405020304" pitchFamily="18" charset="0"/>
            </a:endParaRPr>
          </a:p>
          <a:p>
            <a:pPr algn="ctr"/>
            <a:endParaRPr lang="tr-TR" sz="3600" b="1" dirty="0">
              <a:ln/>
              <a:solidFill>
                <a:schemeClr val="accent5"/>
              </a:solidFill>
              <a:latin typeface="Times New Roman" panose="02020603050405020304" pitchFamily="18" charset="0"/>
              <a:cs typeface="Times New Roman" panose="02020603050405020304" pitchFamily="18" charset="0"/>
            </a:endParaRPr>
          </a:p>
        </p:txBody>
      </p:sp>
      <p:sp>
        <p:nvSpPr>
          <p:cNvPr id="7" name="6 Dikdörtgen"/>
          <p:cNvSpPr/>
          <p:nvPr/>
        </p:nvSpPr>
        <p:spPr>
          <a:xfrm>
            <a:off x="3356982" y="5396582"/>
            <a:ext cx="6096000" cy="646331"/>
          </a:xfrm>
          <a:prstGeom prst="rect">
            <a:avLst/>
          </a:prstGeom>
        </p:spPr>
        <p:txBody>
          <a:bodyPr>
            <a:spAutoFit/>
          </a:bodyPr>
          <a:lstStyle/>
          <a:p>
            <a:pPr algn="ctr"/>
            <a:r>
              <a:rPr lang="tr-TR" b="1" dirty="0" smtClean="0"/>
              <a:t>Emre ÖZLÜK</a:t>
            </a:r>
          </a:p>
          <a:p>
            <a:pPr algn="ctr"/>
            <a:r>
              <a:rPr lang="tr-TR" b="1" dirty="0" smtClean="0"/>
              <a:t>B Sınıfı İş Güvenliği Uzmanı</a:t>
            </a:r>
          </a:p>
        </p:txBody>
      </p:sp>
    </p:spTree>
    <p:extLst>
      <p:ext uri="{BB962C8B-B14F-4D97-AF65-F5344CB8AC3E}">
        <p14:creationId xmlns:p14="http://schemas.microsoft.com/office/powerpoint/2010/main" val="19895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10</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pic>
        <p:nvPicPr>
          <p:cNvPr id="6" name="Resim 5"/>
          <p:cNvPicPr>
            <a:picLocks noChangeAspect="1"/>
          </p:cNvPicPr>
          <p:nvPr/>
        </p:nvPicPr>
        <p:blipFill>
          <a:blip r:embed="rId4"/>
          <a:stretch>
            <a:fillRect/>
          </a:stretch>
        </p:blipFill>
        <p:spPr>
          <a:xfrm>
            <a:off x="1291313" y="1742970"/>
            <a:ext cx="9564755" cy="5284764"/>
          </a:xfrm>
          <a:prstGeom prst="rect">
            <a:avLst/>
          </a:prstGeom>
        </p:spPr>
      </p:pic>
      <p:pic>
        <p:nvPicPr>
          <p:cNvPr id="7" name="Resim 6"/>
          <p:cNvPicPr>
            <a:picLocks noChangeAspect="1"/>
          </p:cNvPicPr>
          <p:nvPr/>
        </p:nvPicPr>
        <p:blipFill>
          <a:blip r:embed="rId5"/>
          <a:stretch>
            <a:fillRect/>
          </a:stretch>
        </p:blipFill>
        <p:spPr>
          <a:xfrm>
            <a:off x="1359830" y="1471674"/>
            <a:ext cx="10242168" cy="542591"/>
          </a:xfrm>
          <a:prstGeom prst="rect">
            <a:avLst/>
          </a:prstGeom>
        </p:spPr>
      </p:pic>
      <p:pic>
        <p:nvPicPr>
          <p:cNvPr id="8" name="Resim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
            <a:ext cx="2002971" cy="1442906"/>
          </a:xfrm>
          <a:prstGeom prst="ellipse">
            <a:avLst/>
          </a:prstGeom>
          <a:ln>
            <a:noFill/>
          </a:ln>
          <a:effectLst>
            <a:softEdge rad="127000"/>
          </a:effectLst>
        </p:spPr>
      </p:pic>
      <p:sp>
        <p:nvSpPr>
          <p:cNvPr id="9" name="Metin kutusu 8"/>
          <p:cNvSpPr txBox="1"/>
          <p:nvPr/>
        </p:nvSpPr>
        <p:spPr>
          <a:xfrm>
            <a:off x="0" y="360215"/>
            <a:ext cx="12192000" cy="803567"/>
          </a:xfrm>
          <a:prstGeom prst="rect">
            <a:avLst/>
          </a:prstGeom>
          <a:solidFill>
            <a:srgbClr val="FF0000"/>
          </a:solidFill>
          <a:ln w="12700"/>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algn="ctr">
              <a:spcAft>
                <a:spcPts val="1200"/>
              </a:spcAft>
            </a:pPr>
            <a:r>
              <a:rPr lang="tr-TR" sz="2800" b="1" dirty="0" smtClean="0">
                <a:latin typeface="Bahnschrift" pitchFamily="34" charset="0"/>
              </a:rPr>
              <a:t>İŞYERİ SAĞLIK VE GÜVENLİK BİRİMİ</a:t>
            </a:r>
          </a:p>
        </p:txBody>
      </p:sp>
      <p:pic>
        <p:nvPicPr>
          <p:cNvPr id="10" name="Resim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2002971" cy="1442906"/>
          </a:xfrm>
          <a:prstGeom prst="ellipse">
            <a:avLst/>
          </a:prstGeom>
          <a:ln>
            <a:noFill/>
          </a:ln>
          <a:effectLst>
            <a:softEdge rad="127000"/>
          </a:effectLst>
        </p:spPr>
      </p:pic>
    </p:spTree>
    <p:extLst>
      <p:ext uri="{BB962C8B-B14F-4D97-AF65-F5344CB8AC3E}">
        <p14:creationId xmlns:p14="http://schemas.microsoft.com/office/powerpoint/2010/main" val="152739343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11</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pic>
        <p:nvPicPr>
          <p:cNvPr id="5" name="Resim 4"/>
          <p:cNvPicPr>
            <a:picLocks noChangeAspect="1"/>
          </p:cNvPicPr>
          <p:nvPr/>
        </p:nvPicPr>
        <p:blipFill>
          <a:blip r:embed="rId4"/>
          <a:stretch>
            <a:fillRect/>
          </a:stretch>
        </p:blipFill>
        <p:spPr>
          <a:xfrm>
            <a:off x="1971717" y="1935292"/>
            <a:ext cx="7198171" cy="4874667"/>
          </a:xfrm>
          <a:prstGeom prst="rect">
            <a:avLst/>
          </a:prstGeom>
        </p:spPr>
      </p:pic>
      <p:pic>
        <p:nvPicPr>
          <p:cNvPr id="6" name="Resim 5"/>
          <p:cNvPicPr>
            <a:picLocks noChangeAspect="1"/>
          </p:cNvPicPr>
          <p:nvPr/>
        </p:nvPicPr>
        <p:blipFill>
          <a:blip r:embed="rId5"/>
          <a:stretch>
            <a:fillRect/>
          </a:stretch>
        </p:blipFill>
        <p:spPr>
          <a:xfrm>
            <a:off x="1124714" y="1432938"/>
            <a:ext cx="7413379" cy="457240"/>
          </a:xfrm>
          <a:prstGeom prst="rect">
            <a:avLst/>
          </a:prstGeom>
        </p:spPr>
      </p:pic>
      <p:pic>
        <p:nvPicPr>
          <p:cNvPr id="7" name="Resim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
            <a:ext cx="2002971" cy="1442906"/>
          </a:xfrm>
          <a:prstGeom prst="ellipse">
            <a:avLst/>
          </a:prstGeom>
          <a:ln>
            <a:noFill/>
          </a:ln>
          <a:effectLst>
            <a:softEdge rad="127000"/>
          </a:effectLst>
        </p:spPr>
      </p:pic>
      <p:sp>
        <p:nvSpPr>
          <p:cNvPr id="8" name="Metin kutusu 7"/>
          <p:cNvSpPr txBox="1"/>
          <p:nvPr/>
        </p:nvSpPr>
        <p:spPr>
          <a:xfrm>
            <a:off x="0" y="360215"/>
            <a:ext cx="12192000" cy="803567"/>
          </a:xfrm>
          <a:prstGeom prst="rect">
            <a:avLst/>
          </a:prstGeom>
          <a:solidFill>
            <a:srgbClr val="FF0000"/>
          </a:solidFill>
          <a:ln w="12700"/>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algn="ctr">
              <a:spcAft>
                <a:spcPts val="1200"/>
              </a:spcAft>
            </a:pPr>
            <a:r>
              <a:rPr lang="tr-TR" sz="2800" b="1" dirty="0" smtClean="0">
                <a:latin typeface="Bahnschrift" pitchFamily="34" charset="0"/>
              </a:rPr>
              <a:t>İŞYERİ SAĞLIK VE GÜVENLİK BİRİMİ</a:t>
            </a:r>
          </a:p>
        </p:txBody>
      </p:sp>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2002971" cy="1442906"/>
          </a:xfrm>
          <a:prstGeom prst="ellipse">
            <a:avLst/>
          </a:prstGeom>
          <a:ln>
            <a:noFill/>
          </a:ln>
          <a:effectLst>
            <a:softEdge rad="127000"/>
          </a:effectLst>
        </p:spPr>
      </p:pic>
    </p:spTree>
    <p:extLst>
      <p:ext uri="{BB962C8B-B14F-4D97-AF65-F5344CB8AC3E}">
        <p14:creationId xmlns:p14="http://schemas.microsoft.com/office/powerpoint/2010/main" val="39950782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12</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sp>
        <p:nvSpPr>
          <p:cNvPr id="7" name="Dikdörtgen 6"/>
          <p:cNvSpPr/>
          <p:nvPr/>
        </p:nvSpPr>
        <p:spPr>
          <a:xfrm>
            <a:off x="544750" y="2256817"/>
            <a:ext cx="10818478" cy="1546577"/>
          </a:xfrm>
          <a:prstGeom prst="rect">
            <a:avLst/>
          </a:prstGeom>
        </p:spPr>
        <p:txBody>
          <a:bodyPr wrap="square">
            <a:spAutoFit/>
          </a:bodyPr>
          <a:lstStyle/>
          <a:p>
            <a:pPr marL="285750" indent="-285750">
              <a:lnSpc>
                <a:spcPct val="150000"/>
              </a:lnSpc>
              <a:buFont typeface="Wingdings" panose="05000000000000000000" pitchFamily="2" charset="2"/>
              <a:buChar char="Ø"/>
            </a:pPr>
            <a:r>
              <a:rPr lang="tr-TR" sz="2100" dirty="0">
                <a:latin typeface="Arial" panose="020B0604020202020204" pitchFamily="34" charset="0"/>
                <a:cs typeface="Arial" panose="020B0604020202020204" pitchFamily="34" charset="0"/>
              </a:rPr>
              <a:t>Okul / Kurumda MEB tarafından yayımlanmış olan okullarda Rehberlik ve Psikolojik Danışma Hizmetleri Kılavuzuna uygun olarak hazırlanmış </a:t>
            </a:r>
            <a:r>
              <a:rPr lang="tr-TR" sz="2100" b="1" dirty="0">
                <a:latin typeface="Arial" panose="020B0604020202020204" pitchFamily="34" charset="0"/>
                <a:cs typeface="Arial" panose="020B0604020202020204" pitchFamily="34" charset="0"/>
              </a:rPr>
              <a:t>Rehberlik Hizmetleri Çerçeve Planı </a:t>
            </a:r>
            <a:r>
              <a:rPr lang="tr-TR" sz="2100" dirty="0">
                <a:latin typeface="Arial" panose="020B0604020202020204" pitchFamily="34" charset="0"/>
                <a:cs typeface="Arial" panose="020B0604020202020204" pitchFamily="34" charset="0"/>
              </a:rPr>
              <a:t>olmalıdır.</a:t>
            </a:r>
          </a:p>
        </p:txBody>
      </p:sp>
      <p:pic>
        <p:nvPicPr>
          <p:cNvPr id="8" name="Resim 7"/>
          <p:cNvPicPr>
            <a:picLocks noChangeAspect="1"/>
          </p:cNvPicPr>
          <p:nvPr/>
        </p:nvPicPr>
        <p:blipFill>
          <a:blip r:embed="rId4"/>
          <a:stretch>
            <a:fillRect/>
          </a:stretch>
        </p:blipFill>
        <p:spPr>
          <a:xfrm>
            <a:off x="2839997" y="1610585"/>
            <a:ext cx="5072312" cy="646232"/>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
            <a:ext cx="2002971" cy="1442906"/>
          </a:xfrm>
          <a:prstGeom prst="ellipse">
            <a:avLst/>
          </a:prstGeom>
          <a:ln>
            <a:noFill/>
          </a:ln>
          <a:effectLst>
            <a:softEdge rad="127000"/>
          </a:effectLst>
        </p:spPr>
      </p:pic>
      <p:sp>
        <p:nvSpPr>
          <p:cNvPr id="10" name="Metin kutusu 9"/>
          <p:cNvSpPr txBox="1"/>
          <p:nvPr/>
        </p:nvSpPr>
        <p:spPr>
          <a:xfrm>
            <a:off x="0" y="360215"/>
            <a:ext cx="12192000" cy="803567"/>
          </a:xfrm>
          <a:prstGeom prst="rect">
            <a:avLst/>
          </a:prstGeom>
          <a:solidFill>
            <a:srgbClr val="FF0000"/>
          </a:solidFill>
          <a:ln w="12700"/>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algn="ctr">
              <a:spcAft>
                <a:spcPts val="1200"/>
              </a:spcAft>
            </a:pPr>
            <a:r>
              <a:rPr lang="tr-TR" sz="2800" b="1" dirty="0" smtClean="0">
                <a:latin typeface="Bahnschrift" pitchFamily="34" charset="0"/>
              </a:rPr>
              <a:t>İŞYERİ SAĞLIK VE GÜVENLİK BİRİMİ</a:t>
            </a:r>
          </a:p>
        </p:txBody>
      </p:sp>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002971" cy="1442906"/>
          </a:xfrm>
          <a:prstGeom prst="ellipse">
            <a:avLst/>
          </a:prstGeom>
          <a:ln>
            <a:noFill/>
          </a:ln>
          <a:effectLst>
            <a:softEdge rad="127000"/>
          </a:effectLst>
        </p:spPr>
      </p:pic>
    </p:spTree>
    <p:extLst>
      <p:ext uri="{BB962C8B-B14F-4D97-AF65-F5344CB8AC3E}">
        <p14:creationId xmlns:p14="http://schemas.microsoft.com/office/powerpoint/2010/main" val="18704422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13</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sp>
        <p:nvSpPr>
          <p:cNvPr id="5" name="Dikdörtgen 4"/>
          <p:cNvSpPr/>
          <p:nvPr/>
        </p:nvSpPr>
        <p:spPr>
          <a:xfrm>
            <a:off x="1206230" y="1676240"/>
            <a:ext cx="10156997" cy="4455066"/>
          </a:xfrm>
          <a:prstGeom prst="rect">
            <a:avLst/>
          </a:prstGeom>
        </p:spPr>
        <p:txBody>
          <a:bodyPr wrap="square">
            <a:spAutoFit/>
          </a:bodyPr>
          <a:lstStyle/>
          <a:p>
            <a:pPr marL="285750" indent="-285750">
              <a:lnSpc>
                <a:spcPct val="150000"/>
              </a:lnSpc>
              <a:buFont typeface="Wingdings" panose="05000000000000000000" pitchFamily="2" charset="2"/>
              <a:buChar char="Ø"/>
            </a:pPr>
            <a:r>
              <a:rPr lang="tr-TR" sz="2100" b="1" dirty="0">
                <a:latin typeface="Arial" panose="020B0604020202020204" pitchFamily="34" charset="0"/>
                <a:cs typeface="Arial" panose="020B0604020202020204" pitchFamily="34" charset="0"/>
              </a:rPr>
              <a:t>Okul / Kurumda TSE standartlarına uygun ve son kullanma tarihi geçmemiş malzemelerin bulunduğu bir İlkyardım dolabı olmalıdır. </a:t>
            </a:r>
          </a:p>
          <a:p>
            <a:pPr marL="285750" indent="-285750">
              <a:lnSpc>
                <a:spcPct val="150000"/>
              </a:lnSpc>
              <a:buFont typeface="Wingdings" panose="05000000000000000000" pitchFamily="2" charset="2"/>
              <a:buChar char="Ø"/>
            </a:pPr>
            <a:r>
              <a:rPr lang="tr-TR" sz="2100" b="1" dirty="0">
                <a:latin typeface="Arial" panose="020B0604020202020204" pitchFamily="34" charset="0"/>
                <a:cs typeface="Arial" panose="020B0604020202020204" pitchFamily="34" charset="0"/>
              </a:rPr>
              <a:t> Tarama, aşılama ve koruyucu ağız diş sağlığı çalışmaları öncesinde , bilgi notları ailelere ulaştırılmalı ve uygulama öncesinde Sağlık personeline bildirilmelidir.</a:t>
            </a:r>
          </a:p>
          <a:p>
            <a:pPr marL="285750" indent="-285750">
              <a:lnSpc>
                <a:spcPct val="150000"/>
              </a:lnSpc>
              <a:buFont typeface="Wingdings" panose="05000000000000000000" pitchFamily="2" charset="2"/>
              <a:buChar char="Ø"/>
            </a:pPr>
            <a:r>
              <a:rPr lang="tr-TR" sz="2100" b="1" dirty="0">
                <a:latin typeface="Arial" panose="020B0604020202020204" pitchFamily="34" charset="0"/>
                <a:cs typeface="Arial" panose="020B0604020202020204" pitchFamily="34" charset="0"/>
              </a:rPr>
              <a:t> Öğrencilerin okul/kurumda yapılan sağlık muayene ve taramaları sonucunda elde edilen sağlık verileri (boy uzunluğu/vücut ağırlığı ölçümleri, tarama sonuçları, aşılama bilgileri vb.) e-okul sistemine girilmeli, takip edilmeli ve velilerle paylaşılmalıdır. </a:t>
            </a:r>
          </a:p>
        </p:txBody>
      </p:sp>
      <p:pic>
        <p:nvPicPr>
          <p:cNvPr id="6" name="Resim 5"/>
          <p:cNvPicPr>
            <a:picLocks noChangeAspect="1"/>
          </p:cNvPicPr>
          <p:nvPr/>
        </p:nvPicPr>
        <p:blipFill>
          <a:blip r:embed="rId4"/>
          <a:stretch>
            <a:fillRect/>
          </a:stretch>
        </p:blipFill>
        <p:spPr>
          <a:xfrm>
            <a:off x="3345837" y="1182421"/>
            <a:ext cx="5072312" cy="646232"/>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
            <a:ext cx="2002971" cy="1442906"/>
          </a:xfrm>
          <a:prstGeom prst="ellipse">
            <a:avLst/>
          </a:prstGeom>
          <a:ln>
            <a:noFill/>
          </a:ln>
          <a:effectLst>
            <a:softEdge rad="127000"/>
          </a:effectLst>
        </p:spPr>
      </p:pic>
      <p:sp>
        <p:nvSpPr>
          <p:cNvPr id="8" name="Metin kutusu 7"/>
          <p:cNvSpPr txBox="1"/>
          <p:nvPr/>
        </p:nvSpPr>
        <p:spPr>
          <a:xfrm>
            <a:off x="0" y="360215"/>
            <a:ext cx="12192000" cy="803567"/>
          </a:xfrm>
          <a:prstGeom prst="rect">
            <a:avLst/>
          </a:prstGeom>
          <a:solidFill>
            <a:srgbClr val="FF0000"/>
          </a:solidFill>
          <a:ln w="12700"/>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algn="ctr">
              <a:spcAft>
                <a:spcPts val="1200"/>
              </a:spcAft>
            </a:pPr>
            <a:r>
              <a:rPr lang="tr-TR" sz="2800" b="1" dirty="0" smtClean="0">
                <a:latin typeface="Bahnschrift" pitchFamily="34" charset="0"/>
              </a:rPr>
              <a:t>İŞYERİ SAĞLIK VE GÜVENLİK BİRİMİ</a:t>
            </a:r>
          </a:p>
        </p:txBody>
      </p:sp>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002971" cy="1442906"/>
          </a:xfrm>
          <a:prstGeom prst="ellipse">
            <a:avLst/>
          </a:prstGeom>
          <a:ln>
            <a:noFill/>
          </a:ln>
          <a:effectLst>
            <a:softEdge rad="127000"/>
          </a:effectLst>
        </p:spPr>
      </p:pic>
    </p:spTree>
    <p:extLst>
      <p:ext uri="{BB962C8B-B14F-4D97-AF65-F5344CB8AC3E}">
        <p14:creationId xmlns:p14="http://schemas.microsoft.com/office/powerpoint/2010/main" val="11586532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14</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sp>
        <p:nvSpPr>
          <p:cNvPr id="5" name="Dikdörtgen 4"/>
          <p:cNvSpPr/>
          <p:nvPr/>
        </p:nvSpPr>
        <p:spPr>
          <a:xfrm>
            <a:off x="1583870" y="2116109"/>
            <a:ext cx="8735438" cy="3970318"/>
          </a:xfrm>
          <a:prstGeom prst="rect">
            <a:avLst/>
          </a:prstGeom>
        </p:spPr>
        <p:txBody>
          <a:bodyPr wrap="square">
            <a:spAutoFit/>
          </a:bodyPr>
          <a:lstStyle/>
          <a:p>
            <a:pPr marL="285750" indent="-285750">
              <a:lnSpc>
                <a:spcPct val="150000"/>
              </a:lnSpc>
              <a:buFont typeface="Wingdings" panose="05000000000000000000" pitchFamily="2" charset="2"/>
              <a:buChar char="Ø"/>
            </a:pPr>
            <a:r>
              <a:rPr lang="tr-TR" sz="2100" b="1" dirty="0">
                <a:latin typeface="Arial" panose="020B0604020202020204" pitchFamily="34" charset="0"/>
                <a:cs typeface="Arial" panose="020B0604020202020204" pitchFamily="34" charset="0"/>
              </a:rPr>
              <a:t>Görme-işitme sorunu, </a:t>
            </a:r>
          </a:p>
          <a:p>
            <a:pPr marL="285750" indent="-285750">
              <a:lnSpc>
                <a:spcPct val="150000"/>
              </a:lnSpc>
              <a:buFont typeface="Wingdings" panose="05000000000000000000" pitchFamily="2" charset="2"/>
              <a:buChar char="Ø"/>
            </a:pPr>
            <a:r>
              <a:rPr lang="tr-TR" sz="2100" b="1" dirty="0">
                <a:latin typeface="Arial" panose="020B0604020202020204" pitchFamily="34" charset="0"/>
                <a:cs typeface="Arial" panose="020B0604020202020204" pitchFamily="34" charset="0"/>
              </a:rPr>
              <a:t>K</a:t>
            </a:r>
            <a:r>
              <a:rPr lang="tr-TR" sz="2100" b="1" dirty="0" smtClean="0">
                <a:latin typeface="Arial" panose="020B0604020202020204" pitchFamily="34" charset="0"/>
                <a:cs typeface="Arial" panose="020B0604020202020204" pitchFamily="34" charset="0"/>
              </a:rPr>
              <a:t>ronik </a:t>
            </a:r>
            <a:r>
              <a:rPr lang="tr-TR" sz="2100" b="1" dirty="0">
                <a:latin typeface="Arial" panose="020B0604020202020204" pitchFamily="34" charset="0"/>
                <a:cs typeface="Arial" panose="020B0604020202020204" pitchFamily="34" charset="0"/>
              </a:rPr>
              <a:t>hastalıklar, </a:t>
            </a:r>
          </a:p>
          <a:p>
            <a:pPr marL="285750" indent="-285750">
              <a:lnSpc>
                <a:spcPct val="150000"/>
              </a:lnSpc>
              <a:buFont typeface="Wingdings" panose="05000000000000000000" pitchFamily="2" charset="2"/>
              <a:buChar char="Ø"/>
            </a:pPr>
            <a:r>
              <a:rPr lang="tr-TR" sz="2100" b="1" dirty="0">
                <a:latin typeface="Arial" panose="020B0604020202020204" pitchFamily="34" charset="0"/>
                <a:cs typeface="Arial" panose="020B0604020202020204" pitchFamily="34" charset="0"/>
              </a:rPr>
              <a:t>E</a:t>
            </a:r>
            <a:r>
              <a:rPr lang="tr-TR" sz="2100" b="1" dirty="0" smtClean="0">
                <a:latin typeface="Arial" panose="020B0604020202020204" pitchFamily="34" charset="0"/>
                <a:cs typeface="Arial" panose="020B0604020202020204" pitchFamily="34" charset="0"/>
              </a:rPr>
              <a:t>ngellilik </a:t>
            </a:r>
            <a:r>
              <a:rPr lang="tr-TR" sz="2100" b="1" dirty="0">
                <a:latin typeface="Arial" panose="020B0604020202020204" pitchFamily="34" charset="0"/>
                <a:cs typeface="Arial" panose="020B0604020202020204" pitchFamily="34" charset="0"/>
              </a:rPr>
              <a:t>ve </a:t>
            </a:r>
            <a:r>
              <a:rPr lang="tr-TR" sz="2100" b="1" dirty="0" err="1">
                <a:latin typeface="Arial" panose="020B0604020202020204" pitchFamily="34" charset="0"/>
                <a:cs typeface="Arial" panose="020B0604020202020204" pitchFamily="34" charset="0"/>
              </a:rPr>
              <a:t>psiko</a:t>
            </a:r>
            <a:r>
              <a:rPr lang="tr-TR" sz="2100" b="1" dirty="0">
                <a:latin typeface="Arial" panose="020B0604020202020204" pitchFamily="34" charset="0"/>
                <a:cs typeface="Arial" panose="020B0604020202020204" pitchFamily="34" charset="0"/>
              </a:rPr>
              <a:t>-sosyal problemler gibi öğrenme güçlüğü,</a:t>
            </a:r>
          </a:p>
          <a:p>
            <a:pPr marL="285750" indent="-285750">
              <a:lnSpc>
                <a:spcPct val="150000"/>
              </a:lnSpc>
              <a:buFont typeface="Wingdings" panose="05000000000000000000" pitchFamily="2" charset="2"/>
              <a:buChar char="Ø"/>
            </a:pPr>
            <a:r>
              <a:rPr lang="tr-TR" sz="2100" b="1" dirty="0">
                <a:latin typeface="Arial" panose="020B0604020202020204" pitchFamily="34" charset="0"/>
                <a:cs typeface="Arial" panose="020B0604020202020204" pitchFamily="34" charset="0"/>
              </a:rPr>
              <a:t>O</a:t>
            </a:r>
            <a:r>
              <a:rPr lang="tr-TR" sz="2100" b="1" smtClean="0">
                <a:latin typeface="Arial" panose="020B0604020202020204" pitchFamily="34" charset="0"/>
                <a:cs typeface="Arial" panose="020B0604020202020204" pitchFamily="34" charset="0"/>
              </a:rPr>
              <a:t>kul </a:t>
            </a:r>
            <a:r>
              <a:rPr lang="tr-TR" sz="2100" b="1" dirty="0">
                <a:latin typeface="Arial" panose="020B0604020202020204" pitchFamily="34" charset="0"/>
                <a:cs typeface="Arial" panose="020B0604020202020204" pitchFamily="34" charset="0"/>
              </a:rPr>
              <a:t>başarısızlığı ve uyum sorunları yaratabilecek durumu olan öğrencilerin velileri ile görüşmeler yapılmalı ve okul ortamında gerekli önlemler alınmalıdır. </a:t>
            </a:r>
          </a:p>
          <a:p>
            <a:pPr>
              <a:lnSpc>
                <a:spcPct val="150000"/>
              </a:lnSpc>
            </a:pPr>
            <a:r>
              <a:rPr lang="tr-TR" sz="2100" b="1" dirty="0">
                <a:latin typeface="Arial" panose="020B0604020202020204" pitchFamily="34" charset="0"/>
                <a:cs typeface="Arial" panose="020B0604020202020204" pitchFamily="34" charset="0"/>
              </a:rPr>
              <a:t>**Bu çocukların takibi sağlık kurum ve kuruluşları ile işbirliği içerisinde yapılmalıdır. </a:t>
            </a:r>
          </a:p>
        </p:txBody>
      </p:sp>
      <p:pic>
        <p:nvPicPr>
          <p:cNvPr id="6" name="Resim 5"/>
          <p:cNvPicPr>
            <a:picLocks noChangeAspect="1"/>
          </p:cNvPicPr>
          <p:nvPr/>
        </p:nvPicPr>
        <p:blipFill>
          <a:blip r:embed="rId4"/>
          <a:stretch>
            <a:fillRect/>
          </a:stretch>
        </p:blipFill>
        <p:spPr>
          <a:xfrm>
            <a:off x="3268014" y="1469877"/>
            <a:ext cx="5072312" cy="646232"/>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
            <a:ext cx="2002971" cy="1442906"/>
          </a:xfrm>
          <a:prstGeom prst="ellipse">
            <a:avLst/>
          </a:prstGeom>
          <a:ln>
            <a:noFill/>
          </a:ln>
          <a:effectLst>
            <a:softEdge rad="127000"/>
          </a:effectLst>
        </p:spPr>
      </p:pic>
      <p:sp>
        <p:nvSpPr>
          <p:cNvPr id="8" name="Metin kutusu 7"/>
          <p:cNvSpPr txBox="1"/>
          <p:nvPr/>
        </p:nvSpPr>
        <p:spPr>
          <a:xfrm>
            <a:off x="0" y="360215"/>
            <a:ext cx="12192000" cy="803567"/>
          </a:xfrm>
          <a:prstGeom prst="rect">
            <a:avLst/>
          </a:prstGeom>
          <a:solidFill>
            <a:srgbClr val="FF0000"/>
          </a:solidFill>
          <a:ln w="12700"/>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algn="ctr">
              <a:spcAft>
                <a:spcPts val="1200"/>
              </a:spcAft>
            </a:pPr>
            <a:r>
              <a:rPr lang="tr-TR" sz="2800" b="1" dirty="0" smtClean="0">
                <a:latin typeface="Bahnschrift" pitchFamily="34" charset="0"/>
              </a:rPr>
              <a:t>İŞYERİ SAĞLIK VE GÜVENLİK BİRİMİ</a:t>
            </a:r>
          </a:p>
        </p:txBody>
      </p:sp>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002971" cy="1442906"/>
          </a:xfrm>
          <a:prstGeom prst="ellipse">
            <a:avLst/>
          </a:prstGeom>
          <a:ln>
            <a:noFill/>
          </a:ln>
          <a:effectLst>
            <a:softEdge rad="127000"/>
          </a:effectLst>
        </p:spPr>
      </p:pic>
    </p:spTree>
    <p:extLst>
      <p:ext uri="{BB962C8B-B14F-4D97-AF65-F5344CB8AC3E}">
        <p14:creationId xmlns:p14="http://schemas.microsoft.com/office/powerpoint/2010/main" val="38624554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15</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pic>
        <p:nvPicPr>
          <p:cNvPr id="5" name="Resim 4"/>
          <p:cNvPicPr>
            <a:picLocks noChangeAspect="1"/>
          </p:cNvPicPr>
          <p:nvPr/>
        </p:nvPicPr>
        <p:blipFill>
          <a:blip r:embed="rId4"/>
          <a:stretch>
            <a:fillRect/>
          </a:stretch>
        </p:blipFill>
        <p:spPr>
          <a:xfrm>
            <a:off x="715002" y="1133736"/>
            <a:ext cx="10022693" cy="2761727"/>
          </a:xfrm>
          <a:prstGeom prst="rect">
            <a:avLst/>
          </a:prstGeom>
        </p:spPr>
      </p:pic>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
            <a:ext cx="2002971" cy="1442906"/>
          </a:xfrm>
          <a:prstGeom prst="ellipse">
            <a:avLst/>
          </a:prstGeom>
          <a:ln>
            <a:noFill/>
          </a:ln>
          <a:effectLst>
            <a:softEdge rad="127000"/>
          </a:effectLst>
        </p:spPr>
      </p:pic>
      <p:sp>
        <p:nvSpPr>
          <p:cNvPr id="7" name="Metin kutusu 6"/>
          <p:cNvSpPr txBox="1"/>
          <p:nvPr/>
        </p:nvSpPr>
        <p:spPr>
          <a:xfrm>
            <a:off x="0" y="360215"/>
            <a:ext cx="12192000" cy="803567"/>
          </a:xfrm>
          <a:prstGeom prst="rect">
            <a:avLst/>
          </a:prstGeom>
          <a:solidFill>
            <a:srgbClr val="FF0000"/>
          </a:solidFill>
          <a:ln w="12700"/>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algn="ctr">
              <a:spcAft>
                <a:spcPts val="1200"/>
              </a:spcAft>
            </a:pPr>
            <a:r>
              <a:rPr lang="tr-TR" sz="2800" b="1" dirty="0" smtClean="0">
                <a:latin typeface="Bahnschrift" pitchFamily="34" charset="0"/>
              </a:rPr>
              <a:t>İŞYERİ SAĞLIK VE GÜVENLİK BİRİMİ</a:t>
            </a:r>
          </a:p>
        </p:txBody>
      </p:sp>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002971" cy="1442906"/>
          </a:xfrm>
          <a:prstGeom prst="ellipse">
            <a:avLst/>
          </a:prstGeom>
          <a:ln>
            <a:noFill/>
          </a:ln>
          <a:effectLst>
            <a:softEdge rad="127000"/>
          </a:effectLst>
        </p:spPr>
      </p:pic>
    </p:spTree>
    <p:extLst>
      <p:ext uri="{BB962C8B-B14F-4D97-AF65-F5344CB8AC3E}">
        <p14:creationId xmlns:p14="http://schemas.microsoft.com/office/powerpoint/2010/main" val="28086402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16</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sp>
        <p:nvSpPr>
          <p:cNvPr id="5" name="Dikdörtgen 4"/>
          <p:cNvSpPr/>
          <p:nvPr/>
        </p:nvSpPr>
        <p:spPr>
          <a:xfrm>
            <a:off x="1441668" y="2352860"/>
            <a:ext cx="10063762" cy="3785652"/>
          </a:xfrm>
          <a:prstGeom prst="rect">
            <a:avLst/>
          </a:prstGeom>
        </p:spPr>
        <p:txBody>
          <a:bodyPr wrap="square">
            <a:spAutoFit/>
          </a:bodyPr>
          <a:lstStyle/>
          <a:p>
            <a:pPr marL="285750" indent="-285750">
              <a:buFont typeface="Wingdings" panose="05000000000000000000" pitchFamily="2" charset="2"/>
              <a:buChar char="Ø"/>
            </a:pPr>
            <a:r>
              <a:rPr lang="tr-TR" sz="2000" b="1" dirty="0">
                <a:latin typeface="Arial" panose="020B0604020202020204" pitchFamily="34" charset="0"/>
                <a:cs typeface="Arial" panose="020B0604020202020204" pitchFamily="34" charset="0"/>
              </a:rPr>
              <a:t>Okul Değerlendirme Ekibi tarafından, “Sağlık Hizmetleri, Sağlıklı ve Güvenli Okul Çevresi ve Sağlıklı Beslenme” bileşenleri kapsamında değerlendirme yapılacaktır. </a:t>
            </a:r>
          </a:p>
          <a:p>
            <a:pPr marL="285750" indent="-285750">
              <a:buFont typeface="Wingdings" panose="05000000000000000000" pitchFamily="2" charset="2"/>
              <a:buChar char="Ø"/>
            </a:pPr>
            <a:endParaRPr lang="tr-TR" sz="20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tr-TR" sz="2000" b="1" dirty="0">
                <a:latin typeface="Arial" panose="020B0604020202020204" pitchFamily="34" charset="0"/>
                <a:cs typeface="Arial" panose="020B0604020202020204" pitchFamily="34" charset="0"/>
              </a:rPr>
              <a:t> Formlarda yer alan her bir bileşene ait maddelerin tamamının okul/kurumlar tarafından yerine getirilmesi beklenmektedir. </a:t>
            </a:r>
          </a:p>
          <a:p>
            <a:pPr marL="285750" indent="-285750">
              <a:buFont typeface="Wingdings" panose="05000000000000000000" pitchFamily="2" charset="2"/>
              <a:buChar char="Ø"/>
            </a:pPr>
            <a:endParaRPr lang="tr-TR" sz="20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tr-TR" sz="2000" b="1" dirty="0">
                <a:latin typeface="Arial" panose="020B0604020202020204" pitchFamily="34" charset="0"/>
                <a:cs typeface="Arial" panose="020B0604020202020204" pitchFamily="34" charset="0"/>
              </a:rPr>
              <a:t> Bileşenler kapsamında herhangi bir maddenin eksik olması durumunda okul/kurumun söz konusu bileşenin gerekliliklerini sağlamadığı kabul edilir. </a:t>
            </a:r>
          </a:p>
          <a:p>
            <a:pPr marL="285750" indent="-285750">
              <a:buFont typeface="Wingdings" panose="05000000000000000000" pitchFamily="2" charset="2"/>
              <a:buChar char="Ø"/>
            </a:pPr>
            <a:endParaRPr lang="tr-TR" sz="20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tr-TR" sz="2000" b="1" dirty="0">
                <a:latin typeface="Arial" panose="020B0604020202020204" pitchFamily="34" charset="0"/>
                <a:cs typeface="Arial" panose="020B0604020202020204" pitchFamily="34" charset="0"/>
              </a:rPr>
              <a:t> Bağımsız anaokullarının değerlendirilmesi sırasında, Ek-6’da yer alan bağımsız anaokulları için oluşturulmuş formlar kullanılmalıdır.</a:t>
            </a:r>
          </a:p>
        </p:txBody>
      </p:sp>
      <p:sp>
        <p:nvSpPr>
          <p:cNvPr id="6" name="Dikdörtgen 5"/>
          <p:cNvSpPr/>
          <p:nvPr/>
        </p:nvSpPr>
        <p:spPr>
          <a:xfrm>
            <a:off x="2163666" y="1654534"/>
            <a:ext cx="7770076" cy="400110"/>
          </a:xfrm>
          <a:prstGeom prst="rect">
            <a:avLst/>
          </a:prstGeom>
        </p:spPr>
        <p:txBody>
          <a:bodyPr wrap="none">
            <a:spAutoFit/>
          </a:bodyPr>
          <a:lstStyle/>
          <a:p>
            <a:r>
              <a:rPr lang="tr-TR" sz="2000" b="1" dirty="0">
                <a:latin typeface="Arial" panose="020B0604020202020204" pitchFamily="34" charset="0"/>
                <a:cs typeface="Arial" panose="020B0604020202020204" pitchFamily="34" charset="0"/>
              </a:rPr>
              <a:t>FORM-3: PROGRAM BİLEŞENLERİ DEĞERLENDİRME FORMU</a:t>
            </a:r>
          </a:p>
        </p:txBody>
      </p:sp>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002971" cy="1442906"/>
          </a:xfrm>
          <a:prstGeom prst="ellipse">
            <a:avLst/>
          </a:prstGeom>
          <a:ln>
            <a:noFill/>
          </a:ln>
          <a:effectLst>
            <a:softEdge rad="127000"/>
          </a:effectLst>
        </p:spPr>
      </p:pic>
      <p:sp>
        <p:nvSpPr>
          <p:cNvPr id="8" name="Metin kutusu 7"/>
          <p:cNvSpPr txBox="1"/>
          <p:nvPr/>
        </p:nvSpPr>
        <p:spPr>
          <a:xfrm>
            <a:off x="0" y="360215"/>
            <a:ext cx="12192000" cy="803567"/>
          </a:xfrm>
          <a:prstGeom prst="rect">
            <a:avLst/>
          </a:prstGeom>
          <a:solidFill>
            <a:srgbClr val="FF0000"/>
          </a:solidFill>
          <a:ln w="12700"/>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algn="ctr">
              <a:spcAft>
                <a:spcPts val="1200"/>
              </a:spcAft>
            </a:pPr>
            <a:r>
              <a:rPr lang="tr-TR" sz="2800" b="1" dirty="0" smtClean="0">
                <a:latin typeface="Bahnschrift" pitchFamily="34" charset="0"/>
              </a:rPr>
              <a:t>İŞYERİ SAĞLIK VE GÜVENLİK BİRİMİ</a:t>
            </a:r>
          </a:p>
        </p:txBody>
      </p:sp>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002971" cy="1442906"/>
          </a:xfrm>
          <a:prstGeom prst="ellipse">
            <a:avLst/>
          </a:prstGeom>
          <a:ln>
            <a:noFill/>
          </a:ln>
          <a:effectLst>
            <a:softEdge rad="127000"/>
          </a:effectLst>
        </p:spPr>
      </p:pic>
    </p:spTree>
    <p:extLst>
      <p:ext uri="{BB962C8B-B14F-4D97-AF65-F5344CB8AC3E}">
        <p14:creationId xmlns:p14="http://schemas.microsoft.com/office/powerpoint/2010/main" val="171923315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17</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graphicFrame>
        <p:nvGraphicFramePr>
          <p:cNvPr id="6" name="3 Tablo"/>
          <p:cNvGraphicFramePr>
            <a:graphicFrameLocks noGrp="1"/>
          </p:cNvGraphicFramePr>
          <p:nvPr>
            <p:extLst>
              <p:ext uri="{D42A27DB-BD31-4B8C-83A1-F6EECF244321}">
                <p14:modId xmlns:p14="http://schemas.microsoft.com/office/powerpoint/2010/main" val="3101428456"/>
              </p:ext>
            </p:extLst>
          </p:nvPr>
        </p:nvGraphicFramePr>
        <p:xfrm>
          <a:off x="1011678" y="1887165"/>
          <a:ext cx="10459144" cy="4994262"/>
        </p:xfrm>
        <a:graphic>
          <a:graphicData uri="http://schemas.openxmlformats.org/drawingml/2006/table">
            <a:tbl>
              <a:tblPr/>
              <a:tblGrid>
                <a:gridCol w="386765">
                  <a:extLst>
                    <a:ext uri="{9D8B030D-6E8A-4147-A177-3AD203B41FA5}">
                      <a16:colId xmlns="" xmlns:a16="http://schemas.microsoft.com/office/drawing/2014/main" val="20000"/>
                    </a:ext>
                  </a:extLst>
                </a:gridCol>
                <a:gridCol w="9353314">
                  <a:extLst>
                    <a:ext uri="{9D8B030D-6E8A-4147-A177-3AD203B41FA5}">
                      <a16:colId xmlns="" xmlns:a16="http://schemas.microsoft.com/office/drawing/2014/main" val="20001"/>
                    </a:ext>
                  </a:extLst>
                </a:gridCol>
                <a:gridCol w="719065">
                  <a:extLst>
                    <a:ext uri="{9D8B030D-6E8A-4147-A177-3AD203B41FA5}">
                      <a16:colId xmlns="" xmlns:a16="http://schemas.microsoft.com/office/drawing/2014/main" val="20002"/>
                    </a:ext>
                  </a:extLst>
                </a:gridCol>
              </a:tblGrid>
              <a:tr h="367398">
                <a:tc>
                  <a:txBody>
                    <a:bodyPr/>
                    <a:lstStyle/>
                    <a:p>
                      <a:pPr algn="ctr">
                        <a:lnSpc>
                          <a:spcPct val="115000"/>
                        </a:lnSpc>
                        <a:spcAft>
                          <a:spcPts val="0"/>
                        </a:spcAft>
                      </a:pPr>
                      <a:r>
                        <a:rPr lang="tr-TR" sz="1200" dirty="0">
                          <a:latin typeface="+mn-lt"/>
                          <a:ea typeface="Calibri"/>
                          <a:cs typeface="Times New Roman"/>
                        </a:rPr>
                        <a:t>No</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dirty="0">
                          <a:latin typeface="+mn-lt"/>
                          <a:ea typeface="Calibri"/>
                          <a:cs typeface="Times New Roman"/>
                        </a:rPr>
                        <a:t>Evet (E)</a:t>
                      </a:r>
                    </a:p>
                    <a:p>
                      <a:pPr algn="ctr">
                        <a:lnSpc>
                          <a:spcPct val="115000"/>
                        </a:lnSpc>
                        <a:spcAft>
                          <a:spcPts val="0"/>
                        </a:spcAft>
                      </a:pPr>
                      <a:r>
                        <a:rPr lang="tr-TR" sz="1200" dirty="0" smtClean="0">
                          <a:latin typeface="+mn-lt"/>
                          <a:ea typeface="Calibri"/>
                          <a:cs typeface="Times New Roman"/>
                        </a:rPr>
                        <a:t>Hayır </a:t>
                      </a:r>
                      <a:r>
                        <a:rPr lang="tr-TR" sz="1200" dirty="0">
                          <a:latin typeface="+mn-lt"/>
                          <a:ea typeface="Calibri"/>
                          <a:cs typeface="Times New Roman"/>
                        </a:rPr>
                        <a:t>(H)</a:t>
                      </a: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07666">
                <a:tc>
                  <a:txBody>
                    <a:bodyPr/>
                    <a:lstStyle/>
                    <a:p>
                      <a:pPr algn="ctr">
                        <a:lnSpc>
                          <a:spcPct val="115000"/>
                        </a:lnSpc>
                        <a:spcAft>
                          <a:spcPts val="0"/>
                        </a:spcAft>
                      </a:pPr>
                      <a:r>
                        <a:rPr lang="tr-TR" sz="1200" dirty="0">
                          <a:latin typeface="+mn-lt"/>
                          <a:ea typeface="Calibri"/>
                          <a:cs typeface="Times New Roman"/>
                        </a:rPr>
                        <a:t>1</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 Sağlığı Planında sağlık hizmetlerini içeren amaç ve hedefler belirlenmiştir.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07666">
                <a:tc>
                  <a:txBody>
                    <a:bodyPr/>
                    <a:lstStyle/>
                    <a:p>
                      <a:pPr algn="ctr">
                        <a:lnSpc>
                          <a:spcPct val="115000"/>
                        </a:lnSpc>
                        <a:spcAft>
                          <a:spcPts val="0"/>
                        </a:spcAft>
                      </a:pPr>
                      <a:r>
                        <a:rPr lang="tr-TR" sz="1200" dirty="0">
                          <a:latin typeface="+mn-lt"/>
                          <a:ea typeface="Calibri"/>
                          <a:cs typeface="Times New Roman"/>
                        </a:rPr>
                        <a:t>2</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Okul/kurumun, Okul Sağlığı Yönetim Ekibi* vardır.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07666">
                <a:tc>
                  <a:txBody>
                    <a:bodyPr/>
                    <a:lstStyle/>
                    <a:p>
                      <a:pPr algn="ctr">
                        <a:lnSpc>
                          <a:spcPct val="115000"/>
                        </a:lnSpc>
                        <a:spcAft>
                          <a:spcPts val="0"/>
                        </a:spcAft>
                      </a:pPr>
                      <a:r>
                        <a:rPr lang="tr-TR" sz="1200" dirty="0">
                          <a:latin typeface="+mn-lt"/>
                          <a:ea typeface="Calibri"/>
                          <a:cs typeface="Times New Roman"/>
                        </a:rPr>
                        <a:t>3</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Okul/kurumun yıllık rehberlik hizmetleri çerçeve planı hazırlanmıştır.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07666">
                <a:tc>
                  <a:txBody>
                    <a:bodyPr/>
                    <a:lstStyle/>
                    <a:p>
                      <a:pPr algn="ctr">
                        <a:lnSpc>
                          <a:spcPct val="115000"/>
                        </a:lnSpc>
                        <a:spcAft>
                          <a:spcPts val="0"/>
                        </a:spcAft>
                      </a:pPr>
                      <a:r>
                        <a:rPr lang="tr-TR" sz="1200" dirty="0">
                          <a:latin typeface="+mn-lt"/>
                          <a:ea typeface="Calibri"/>
                          <a:cs typeface="Times New Roman"/>
                        </a:rPr>
                        <a:t>4</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Okul/kurumda ilkyardım dolabı vardır.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07666">
                <a:tc>
                  <a:txBody>
                    <a:bodyPr/>
                    <a:lstStyle/>
                    <a:p>
                      <a:pPr algn="ctr">
                        <a:lnSpc>
                          <a:spcPct val="115000"/>
                        </a:lnSpc>
                        <a:spcAft>
                          <a:spcPts val="0"/>
                        </a:spcAft>
                      </a:pPr>
                      <a:r>
                        <a:rPr lang="tr-TR" sz="1200" dirty="0">
                          <a:latin typeface="+mn-lt"/>
                          <a:ea typeface="Calibri"/>
                          <a:cs typeface="Times New Roman"/>
                        </a:rPr>
                        <a:t>5</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 TSM** ile işbirliği yaparak sağlık hizmetlerini koordine etmektedir.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367398">
                <a:tc>
                  <a:txBody>
                    <a:bodyPr/>
                    <a:lstStyle/>
                    <a:p>
                      <a:pPr algn="ctr">
                        <a:lnSpc>
                          <a:spcPct val="115000"/>
                        </a:lnSpc>
                        <a:spcAft>
                          <a:spcPts val="0"/>
                        </a:spcAft>
                      </a:pPr>
                      <a:r>
                        <a:rPr lang="tr-TR" sz="1200" dirty="0">
                          <a:latin typeface="+mn-lt"/>
                          <a:ea typeface="Calibri"/>
                          <a:cs typeface="Times New Roman"/>
                        </a:rPr>
                        <a:t>6</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Okul/kurumdaki tüm öğrencilerin aile hekimleri tarafından yapılan yıllık periyodik muayenelerinin takibi yapılmakta ve bu bilgi TSM ile paylaşılmaktadır.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367398">
                <a:tc>
                  <a:txBody>
                    <a:bodyPr/>
                    <a:lstStyle/>
                    <a:p>
                      <a:pPr algn="ctr">
                        <a:lnSpc>
                          <a:spcPct val="115000"/>
                        </a:lnSpc>
                        <a:spcAft>
                          <a:spcPts val="0"/>
                        </a:spcAft>
                      </a:pPr>
                      <a:r>
                        <a:rPr lang="tr-TR" sz="1200" dirty="0">
                          <a:latin typeface="+mn-lt"/>
                          <a:ea typeface="Calibri"/>
                          <a:cs typeface="Times New Roman"/>
                        </a:rPr>
                        <a:t>7</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Tarama, aşılama ve koruyucu ağız diş sağlığı çalışmaları öncesinde bilgi notları ailelere ulaştırılmakta ve uygulama öncesinde TSM personeline bildirilmektedir.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367398">
                <a:tc>
                  <a:txBody>
                    <a:bodyPr/>
                    <a:lstStyle/>
                    <a:p>
                      <a:pPr algn="ctr">
                        <a:lnSpc>
                          <a:spcPct val="115000"/>
                        </a:lnSpc>
                        <a:spcAft>
                          <a:spcPts val="0"/>
                        </a:spcAft>
                      </a:pPr>
                      <a:r>
                        <a:rPr lang="tr-TR" sz="1200" dirty="0">
                          <a:latin typeface="+mn-lt"/>
                          <a:ea typeface="Calibri"/>
                          <a:cs typeface="Times New Roman"/>
                        </a:rPr>
                        <a:t>8</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Öğrencilerin okul/kurumda yapılan sağlık muayene ve taramaları sonucunda elde edilen sağlık verileri (boy uzunluğu/vücut ağırlığı ölçümleri, tarama sonuçları, aşılama bilgileri vb.) e-okul sistemine girilmekte, takip edilmekte ve velilerle paylaşılmaktadır.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07666">
                <a:tc>
                  <a:txBody>
                    <a:bodyPr/>
                    <a:lstStyle/>
                    <a:p>
                      <a:pPr algn="ctr">
                        <a:lnSpc>
                          <a:spcPct val="115000"/>
                        </a:lnSpc>
                        <a:spcAft>
                          <a:spcPts val="0"/>
                        </a:spcAft>
                      </a:pPr>
                      <a:r>
                        <a:rPr lang="tr-TR" sz="1200" dirty="0">
                          <a:latin typeface="+mn-lt"/>
                          <a:ea typeface="Calibri"/>
                          <a:cs typeface="Times New Roman"/>
                        </a:rPr>
                        <a:t>9</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 çalışanları periyodik muayenenin yapılması için kayıtlı oldukları aile hekimlerine başvurmaları yönünde teşvik edilmektedir.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367398">
                <a:tc>
                  <a:txBody>
                    <a:bodyPr/>
                    <a:lstStyle/>
                    <a:p>
                      <a:pPr algn="ctr">
                        <a:lnSpc>
                          <a:spcPct val="115000"/>
                        </a:lnSpc>
                        <a:spcAft>
                          <a:spcPts val="0"/>
                        </a:spcAft>
                      </a:pPr>
                      <a:r>
                        <a:rPr lang="tr-TR" sz="1200" dirty="0">
                          <a:latin typeface="+mn-lt"/>
                          <a:ea typeface="Calibri"/>
                          <a:cs typeface="Times New Roman"/>
                        </a:rPr>
                        <a:t>10</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Risk grubundaki öğrencilerin (özel politika gerektiren öğrenciler) velileri ile görüşmeler/bilgilendirme faaliyetleri yapılarak sağlık kuruluşlarına yönlendirilmektedir.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207666">
                <a:tc>
                  <a:txBody>
                    <a:bodyPr/>
                    <a:lstStyle/>
                    <a:p>
                      <a:pPr algn="ctr">
                        <a:lnSpc>
                          <a:spcPct val="115000"/>
                        </a:lnSpc>
                        <a:spcAft>
                          <a:spcPts val="0"/>
                        </a:spcAft>
                      </a:pPr>
                      <a:r>
                        <a:rPr lang="tr-TR" sz="1200" dirty="0">
                          <a:latin typeface="+mn-lt"/>
                          <a:ea typeface="Calibri"/>
                          <a:cs typeface="Times New Roman"/>
                        </a:rPr>
                        <a:t>11</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 bünyesinde rehber öğretmen ve rehberlik servisi vardır.  </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207666">
                <a:tc>
                  <a:txBody>
                    <a:bodyPr/>
                    <a:lstStyle/>
                    <a:p>
                      <a:pPr algn="ctr">
                        <a:lnSpc>
                          <a:spcPct val="115000"/>
                        </a:lnSpc>
                        <a:spcAft>
                          <a:spcPts val="0"/>
                        </a:spcAft>
                      </a:pPr>
                      <a:r>
                        <a:rPr lang="tr-TR" sz="1200" dirty="0">
                          <a:latin typeface="+mn-lt"/>
                          <a:ea typeface="Calibri"/>
                          <a:cs typeface="Times New Roman"/>
                        </a:rPr>
                        <a:t>12</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Rehberlik hizmetleri kayıtları uygun şekilde tutulmakta ve saklanmaktadır.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367398">
                <a:tc>
                  <a:txBody>
                    <a:bodyPr/>
                    <a:lstStyle/>
                    <a:p>
                      <a:pPr algn="ctr">
                        <a:lnSpc>
                          <a:spcPct val="115000"/>
                        </a:lnSpc>
                        <a:spcAft>
                          <a:spcPts val="0"/>
                        </a:spcAft>
                      </a:pPr>
                      <a:r>
                        <a:rPr lang="tr-TR" sz="1200" dirty="0">
                          <a:latin typeface="+mn-lt"/>
                          <a:ea typeface="Calibri"/>
                          <a:cs typeface="Times New Roman"/>
                        </a:rPr>
                        <a:t>13</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Tütün ve/veya diğer bağımlılık yapıcı madde kullanımı olan veya olduğu düşünülen öğrencilerin rehber öğretmenle görüşmesi sağlanmaktadır.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207666">
                <a:tc>
                  <a:txBody>
                    <a:bodyPr/>
                    <a:lstStyle/>
                    <a:p>
                      <a:pPr algn="ctr">
                        <a:lnSpc>
                          <a:spcPct val="115000"/>
                        </a:lnSpc>
                        <a:spcAft>
                          <a:spcPts val="0"/>
                        </a:spcAft>
                      </a:pPr>
                      <a:r>
                        <a:rPr lang="tr-TR" sz="1200" dirty="0">
                          <a:latin typeface="+mn-lt"/>
                          <a:ea typeface="Calibri"/>
                          <a:cs typeface="Times New Roman"/>
                        </a:rPr>
                        <a:t>14</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Öğrencilerin sağlık kayıtları uygun şekilde saklanmaktadır.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r h="367398">
                <a:tc>
                  <a:txBody>
                    <a:bodyPr/>
                    <a:lstStyle/>
                    <a:p>
                      <a:pPr algn="ctr">
                        <a:lnSpc>
                          <a:spcPct val="115000"/>
                        </a:lnSpc>
                        <a:spcAft>
                          <a:spcPts val="0"/>
                        </a:spcAft>
                      </a:pPr>
                      <a:r>
                        <a:rPr lang="tr-TR" sz="1200" dirty="0">
                          <a:latin typeface="+mn-lt"/>
                          <a:ea typeface="Calibri"/>
                          <a:cs typeface="Times New Roman"/>
                        </a:rPr>
                        <a:t>15</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Okul/kurumda ve pansiyonlarda sağlıklı yaşam kültürü oluşturmaya ve olumlu sağlık davranışı geliştirmeye yönelik görsel materyaller öğrenciler ve okul çalışanlarının görebileceği yerde asılıdır.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5"/>
                  </a:ext>
                </a:extLst>
              </a:tr>
              <a:tr h="207666">
                <a:tc>
                  <a:txBody>
                    <a:bodyPr/>
                    <a:lstStyle/>
                    <a:p>
                      <a:pPr algn="ctr">
                        <a:lnSpc>
                          <a:spcPct val="115000"/>
                        </a:lnSpc>
                        <a:spcAft>
                          <a:spcPts val="0"/>
                        </a:spcAft>
                      </a:pPr>
                      <a:r>
                        <a:rPr lang="tr-TR" sz="1200" dirty="0">
                          <a:latin typeface="+mn-lt"/>
                          <a:ea typeface="Calibri"/>
                          <a:cs typeface="Times New Roman"/>
                        </a:rPr>
                        <a:t>16</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Sağlıkla ilgili öğrenci kulüp faaliyetleri yapılmaktadır.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6"/>
                  </a:ext>
                </a:extLst>
              </a:tr>
            </a:tbl>
          </a:graphicData>
        </a:graphic>
      </p:graphicFrame>
      <p:sp>
        <p:nvSpPr>
          <p:cNvPr id="7" name="Dikdörtgen 6"/>
          <p:cNvSpPr/>
          <p:nvPr/>
        </p:nvSpPr>
        <p:spPr>
          <a:xfrm>
            <a:off x="3228904" y="1337713"/>
            <a:ext cx="3159839" cy="461665"/>
          </a:xfrm>
          <a:prstGeom prst="rect">
            <a:avLst/>
          </a:prstGeom>
        </p:spPr>
        <p:txBody>
          <a:bodyPr wrap="none">
            <a:spAutoFit/>
          </a:bodyPr>
          <a:lstStyle/>
          <a:p>
            <a:r>
              <a:rPr lang="tr-TR" sz="2400" b="1" dirty="0">
                <a:latin typeface="Arial" panose="020B0604020202020204" pitchFamily="34" charset="0"/>
                <a:cs typeface="Arial" panose="020B0604020202020204" pitchFamily="34" charset="0"/>
              </a:rPr>
              <a:t>3a. Sağlık Hizmetleri</a:t>
            </a:r>
          </a:p>
        </p:txBody>
      </p:sp>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002971" cy="1442906"/>
          </a:xfrm>
          <a:prstGeom prst="ellipse">
            <a:avLst/>
          </a:prstGeom>
          <a:ln>
            <a:noFill/>
          </a:ln>
          <a:effectLst>
            <a:softEdge rad="127000"/>
          </a:effectLst>
        </p:spPr>
      </p:pic>
    </p:spTree>
    <p:extLst>
      <p:ext uri="{BB962C8B-B14F-4D97-AF65-F5344CB8AC3E}">
        <p14:creationId xmlns:p14="http://schemas.microsoft.com/office/powerpoint/2010/main" val="6967644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18</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pic>
        <p:nvPicPr>
          <p:cNvPr id="5" name="Resim 4"/>
          <p:cNvPicPr>
            <a:picLocks noChangeAspect="1"/>
          </p:cNvPicPr>
          <p:nvPr/>
        </p:nvPicPr>
        <p:blipFill>
          <a:blip r:embed="rId4"/>
          <a:stretch>
            <a:fillRect/>
          </a:stretch>
        </p:blipFill>
        <p:spPr>
          <a:xfrm>
            <a:off x="1868390" y="1966376"/>
            <a:ext cx="7686672" cy="4649678"/>
          </a:xfrm>
          <a:prstGeom prst="rect">
            <a:avLst/>
          </a:prstGeom>
        </p:spPr>
      </p:pic>
      <p:pic>
        <p:nvPicPr>
          <p:cNvPr id="6" name="Resim 5"/>
          <p:cNvPicPr>
            <a:picLocks noChangeAspect="1"/>
          </p:cNvPicPr>
          <p:nvPr/>
        </p:nvPicPr>
        <p:blipFill>
          <a:blip r:embed="rId5"/>
          <a:stretch>
            <a:fillRect/>
          </a:stretch>
        </p:blipFill>
        <p:spPr>
          <a:xfrm>
            <a:off x="2076647" y="1325394"/>
            <a:ext cx="8059611" cy="749873"/>
          </a:xfrm>
          <a:prstGeom prst="rect">
            <a:avLst/>
          </a:prstGeom>
        </p:spPr>
      </p:pic>
      <p:pic>
        <p:nvPicPr>
          <p:cNvPr id="7" name="Resim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
            <a:ext cx="2002971" cy="1442906"/>
          </a:xfrm>
          <a:prstGeom prst="ellipse">
            <a:avLst/>
          </a:prstGeom>
          <a:ln>
            <a:noFill/>
          </a:ln>
          <a:effectLst>
            <a:softEdge rad="127000"/>
          </a:effectLst>
        </p:spPr>
      </p:pic>
      <p:sp>
        <p:nvSpPr>
          <p:cNvPr id="8" name="Metin kutusu 7"/>
          <p:cNvSpPr txBox="1"/>
          <p:nvPr/>
        </p:nvSpPr>
        <p:spPr>
          <a:xfrm>
            <a:off x="0" y="360215"/>
            <a:ext cx="12192000" cy="803567"/>
          </a:xfrm>
          <a:prstGeom prst="rect">
            <a:avLst/>
          </a:prstGeom>
          <a:solidFill>
            <a:srgbClr val="FF0000"/>
          </a:solidFill>
          <a:ln w="12700"/>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algn="ctr">
              <a:spcAft>
                <a:spcPts val="1200"/>
              </a:spcAft>
            </a:pPr>
            <a:r>
              <a:rPr lang="tr-TR" sz="2800" b="1" dirty="0" smtClean="0">
                <a:latin typeface="Bahnschrift" pitchFamily="34" charset="0"/>
              </a:rPr>
              <a:t>İŞYERİ SAĞLIK VE GÜVENLİK BİRİMİ</a:t>
            </a:r>
          </a:p>
        </p:txBody>
      </p:sp>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2002971" cy="1442906"/>
          </a:xfrm>
          <a:prstGeom prst="ellipse">
            <a:avLst/>
          </a:prstGeom>
          <a:ln>
            <a:noFill/>
          </a:ln>
          <a:effectLst>
            <a:softEdge rad="127000"/>
          </a:effectLst>
        </p:spPr>
      </p:pic>
    </p:spTree>
    <p:extLst>
      <p:ext uri="{BB962C8B-B14F-4D97-AF65-F5344CB8AC3E}">
        <p14:creationId xmlns:p14="http://schemas.microsoft.com/office/powerpoint/2010/main" val="29417698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19</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pic>
        <p:nvPicPr>
          <p:cNvPr id="5" name="Resim 4"/>
          <p:cNvPicPr>
            <a:picLocks noChangeAspect="1"/>
          </p:cNvPicPr>
          <p:nvPr/>
        </p:nvPicPr>
        <p:blipFill>
          <a:blip r:embed="rId4"/>
          <a:stretch>
            <a:fillRect/>
          </a:stretch>
        </p:blipFill>
        <p:spPr>
          <a:xfrm>
            <a:off x="1583871" y="1873406"/>
            <a:ext cx="8910758" cy="4742648"/>
          </a:xfrm>
          <a:prstGeom prst="rect">
            <a:avLst/>
          </a:prstGeom>
        </p:spPr>
      </p:pic>
      <p:pic>
        <p:nvPicPr>
          <p:cNvPr id="6" name="Resim 5"/>
          <p:cNvPicPr>
            <a:picLocks noChangeAspect="1"/>
          </p:cNvPicPr>
          <p:nvPr/>
        </p:nvPicPr>
        <p:blipFill>
          <a:blip r:embed="rId5"/>
          <a:stretch>
            <a:fillRect/>
          </a:stretch>
        </p:blipFill>
        <p:spPr>
          <a:xfrm>
            <a:off x="1583870" y="1256170"/>
            <a:ext cx="5870957" cy="859611"/>
          </a:xfrm>
          <a:prstGeom prst="rect">
            <a:avLst/>
          </a:prstGeom>
        </p:spPr>
      </p:pic>
      <p:pic>
        <p:nvPicPr>
          <p:cNvPr id="7" name="Resim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
            <a:ext cx="2002971" cy="1442906"/>
          </a:xfrm>
          <a:prstGeom prst="ellipse">
            <a:avLst/>
          </a:prstGeom>
          <a:ln>
            <a:noFill/>
          </a:ln>
          <a:effectLst>
            <a:softEdge rad="127000"/>
          </a:effectLst>
        </p:spPr>
      </p:pic>
      <p:sp>
        <p:nvSpPr>
          <p:cNvPr id="8" name="Metin kutusu 7"/>
          <p:cNvSpPr txBox="1"/>
          <p:nvPr/>
        </p:nvSpPr>
        <p:spPr>
          <a:xfrm>
            <a:off x="0" y="360215"/>
            <a:ext cx="12192000" cy="803567"/>
          </a:xfrm>
          <a:prstGeom prst="rect">
            <a:avLst/>
          </a:prstGeom>
          <a:solidFill>
            <a:srgbClr val="FF0000"/>
          </a:solidFill>
          <a:ln w="12700"/>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algn="ctr">
              <a:spcAft>
                <a:spcPts val="1200"/>
              </a:spcAft>
            </a:pPr>
            <a:r>
              <a:rPr lang="tr-TR" sz="2800" b="1" dirty="0" smtClean="0">
                <a:latin typeface="Bahnschrift" pitchFamily="34" charset="0"/>
              </a:rPr>
              <a:t>İŞYERİ SAĞLIK VE GÜVENLİK BİRİMİ</a:t>
            </a:r>
          </a:p>
        </p:txBody>
      </p:sp>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2002971" cy="1442906"/>
          </a:xfrm>
          <a:prstGeom prst="ellipse">
            <a:avLst/>
          </a:prstGeom>
          <a:ln>
            <a:noFill/>
          </a:ln>
          <a:effectLst>
            <a:softEdge rad="127000"/>
          </a:effectLst>
        </p:spPr>
      </p:pic>
    </p:spTree>
    <p:extLst>
      <p:ext uri="{BB962C8B-B14F-4D97-AF65-F5344CB8AC3E}">
        <p14:creationId xmlns:p14="http://schemas.microsoft.com/office/powerpoint/2010/main" val="39916663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2</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sp>
        <p:nvSpPr>
          <p:cNvPr id="6" name="Dikdörtgen 5"/>
          <p:cNvSpPr/>
          <p:nvPr/>
        </p:nvSpPr>
        <p:spPr>
          <a:xfrm>
            <a:off x="1409968" y="2652723"/>
            <a:ext cx="8988357" cy="1486689"/>
          </a:xfrm>
          <a:prstGeom prst="rect">
            <a:avLst/>
          </a:prstGeom>
        </p:spPr>
        <p:txBody>
          <a:bodyPr wrap="square">
            <a:spAutoFit/>
          </a:bodyPr>
          <a:lstStyle/>
          <a:p>
            <a:pPr algn="ctr">
              <a:lnSpc>
                <a:spcPct val="150000"/>
              </a:lnSpc>
            </a:pPr>
            <a:r>
              <a:rPr lang="tr-TR" sz="2100" b="1" dirty="0" smtClean="0">
                <a:solidFill>
                  <a:srgbClr val="FF0000"/>
                </a:solidFill>
                <a:latin typeface="Arial" panose="020B0604020202020204" pitchFamily="34" charset="0"/>
                <a:cs typeface="Arial" panose="020B0604020202020204" pitchFamily="34" charset="0"/>
              </a:rPr>
              <a:t>Okulda Sağlığın Korunması ve Geliştirilmesi Programı Kapsamında Okul </a:t>
            </a:r>
            <a:r>
              <a:rPr lang="tr-TR" sz="2100" b="1" dirty="0">
                <a:solidFill>
                  <a:srgbClr val="FF0000"/>
                </a:solidFill>
                <a:latin typeface="Arial" panose="020B0604020202020204" pitchFamily="34" charset="0"/>
                <a:cs typeface="Arial" panose="020B0604020202020204" pitchFamily="34" charset="0"/>
              </a:rPr>
              <a:t>Yönetimleri </a:t>
            </a:r>
          </a:p>
          <a:p>
            <a:pPr algn="ctr">
              <a:lnSpc>
                <a:spcPct val="150000"/>
              </a:lnSpc>
            </a:pPr>
            <a:r>
              <a:rPr lang="tr-TR" sz="2100" b="1" dirty="0">
                <a:solidFill>
                  <a:srgbClr val="FF0000"/>
                </a:solidFill>
                <a:latin typeface="Arial" panose="020B0604020202020204" pitchFamily="34" charset="0"/>
                <a:cs typeface="Arial" panose="020B0604020202020204" pitchFamily="34" charset="0"/>
              </a:rPr>
              <a:t>Tarafından Yapılması Gereken Çalışmalar</a:t>
            </a:r>
          </a:p>
        </p:txBody>
      </p:sp>
    </p:spTree>
    <p:extLst>
      <p:ext uri="{BB962C8B-B14F-4D97-AF65-F5344CB8AC3E}">
        <p14:creationId xmlns:p14="http://schemas.microsoft.com/office/powerpoint/2010/main" val="18405574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20</a:t>
            </a:fld>
            <a:endParaRPr lang="tr-TR" dirty="0"/>
          </a:p>
        </p:txBody>
      </p:sp>
      <p:sp>
        <p:nvSpPr>
          <p:cNvPr id="3" name="Dikdörtgen 2"/>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2"/>
              </a:rPr>
              <a:t>okulsagligi.meb.gov.tr</a:t>
            </a:r>
            <a:r>
              <a:rPr lang="tr-TR" sz="1200" dirty="0">
                <a:solidFill>
                  <a:srgbClr val="0070C0"/>
                </a:solidFill>
              </a:rPr>
              <a:t>/</a:t>
            </a:r>
          </a:p>
        </p:txBody>
      </p:sp>
      <p:pic>
        <p:nvPicPr>
          <p:cNvPr id="4" name="Resim 3"/>
          <p:cNvPicPr>
            <a:picLocks noChangeAspect="1"/>
          </p:cNvPicPr>
          <p:nvPr/>
        </p:nvPicPr>
        <p:blipFill>
          <a:blip r:embed="rId3"/>
          <a:stretch>
            <a:fillRect/>
          </a:stretch>
        </p:blipFill>
        <p:spPr>
          <a:xfrm>
            <a:off x="234207" y="6101347"/>
            <a:ext cx="1349663" cy="708612"/>
          </a:xfrm>
          <a:prstGeom prst="rect">
            <a:avLst/>
          </a:prstGeom>
        </p:spPr>
      </p:pic>
      <p:sp>
        <p:nvSpPr>
          <p:cNvPr id="5" name="Dikdörtgen 4"/>
          <p:cNvSpPr/>
          <p:nvPr/>
        </p:nvSpPr>
        <p:spPr>
          <a:xfrm>
            <a:off x="909038" y="1828800"/>
            <a:ext cx="9786176" cy="1708160"/>
          </a:xfrm>
          <a:prstGeom prst="rect">
            <a:avLst/>
          </a:prstGeom>
        </p:spPr>
        <p:txBody>
          <a:bodyPr wrap="square">
            <a:spAutoFit/>
          </a:bodyPr>
          <a:lstStyle/>
          <a:p>
            <a:pPr marL="342900" indent="-342900">
              <a:buFont typeface="Wingdings" panose="05000000000000000000" pitchFamily="2" charset="2"/>
              <a:buChar char="Ø"/>
            </a:pPr>
            <a:r>
              <a:rPr lang="tr-TR" sz="2100" dirty="0">
                <a:latin typeface="Arial" panose="020B0604020202020204" pitchFamily="34" charset="0"/>
                <a:cs typeface="Arial" panose="020B0604020202020204" pitchFamily="34" charset="0"/>
              </a:rPr>
              <a:t>Değerlendirme sırasında; </a:t>
            </a:r>
            <a:r>
              <a:rPr lang="tr-TR" sz="2100" b="1" dirty="0">
                <a:latin typeface="Arial" panose="020B0604020202020204" pitchFamily="34" charset="0"/>
                <a:cs typeface="Arial" panose="020B0604020202020204" pitchFamily="34" charset="0"/>
                <a:hlinkClick r:id="rId4" action="ppaction://hlinkfile"/>
              </a:rPr>
              <a:t>Form-2</a:t>
            </a:r>
            <a:r>
              <a:rPr lang="tr-TR" sz="2100" b="1" dirty="0">
                <a:latin typeface="Arial" panose="020B0604020202020204" pitchFamily="34" charset="0"/>
                <a:cs typeface="Arial" panose="020B0604020202020204" pitchFamily="34" charset="0"/>
              </a:rPr>
              <a:t> </a:t>
            </a:r>
            <a:r>
              <a:rPr lang="tr-TR" sz="2100" dirty="0" smtClean="0">
                <a:latin typeface="Arial" panose="020B0604020202020204" pitchFamily="34" charset="0"/>
                <a:cs typeface="Arial" panose="020B0604020202020204" pitchFamily="34" charset="0"/>
              </a:rPr>
              <a:t>ve </a:t>
            </a:r>
            <a:r>
              <a:rPr lang="tr-TR" sz="2100" b="1" dirty="0">
                <a:latin typeface="Arial" panose="020B0604020202020204" pitchFamily="34" charset="0"/>
                <a:cs typeface="Arial" panose="020B0604020202020204" pitchFamily="34" charset="0"/>
                <a:hlinkClick r:id="rId5" action="ppaction://hlinkfile"/>
              </a:rPr>
              <a:t>Form-3</a:t>
            </a:r>
            <a:r>
              <a:rPr lang="tr-TR" sz="2100" b="1" dirty="0">
                <a:latin typeface="Arial" panose="020B0604020202020204" pitchFamily="34" charset="0"/>
                <a:cs typeface="Arial" panose="020B0604020202020204" pitchFamily="34" charset="0"/>
              </a:rPr>
              <a:t> </a:t>
            </a:r>
            <a:r>
              <a:rPr lang="tr-TR" sz="2100" b="1" dirty="0" smtClean="0">
                <a:latin typeface="Arial" panose="020B0604020202020204" pitchFamily="34" charset="0"/>
                <a:cs typeface="Arial" panose="020B0604020202020204" pitchFamily="34" charset="0"/>
              </a:rPr>
              <a:t>(</a:t>
            </a:r>
            <a:r>
              <a:rPr lang="tr-TR" sz="2100" b="1" dirty="0">
                <a:latin typeface="Arial" panose="020B0604020202020204" pitchFamily="34" charset="0"/>
                <a:cs typeface="Arial" panose="020B0604020202020204" pitchFamily="34" charset="0"/>
                <a:hlinkClick r:id="rId6" action="ppaction://hlinkfile"/>
              </a:rPr>
              <a:t>Form-3 </a:t>
            </a:r>
            <a:r>
              <a:rPr lang="tr-TR" sz="2100" b="1" dirty="0" smtClean="0">
                <a:latin typeface="Arial" panose="020B0604020202020204" pitchFamily="34" charset="0"/>
                <a:cs typeface="Arial" panose="020B0604020202020204" pitchFamily="34" charset="0"/>
                <a:hlinkClick r:id="rId6" action="ppaction://hlinkfile"/>
              </a:rPr>
              <a:t> bağımsız anaokulları</a:t>
            </a:r>
            <a:r>
              <a:rPr lang="tr-TR" sz="2100" b="1" dirty="0" smtClean="0">
                <a:latin typeface="Arial" panose="020B0604020202020204" pitchFamily="34" charset="0"/>
                <a:cs typeface="Arial" panose="020B0604020202020204" pitchFamily="34" charset="0"/>
              </a:rPr>
              <a:t>) </a:t>
            </a:r>
            <a:r>
              <a:rPr lang="tr-TR" sz="2100" dirty="0" smtClean="0">
                <a:latin typeface="Arial" panose="020B0604020202020204" pitchFamily="34" charset="0"/>
                <a:cs typeface="Arial" panose="020B0604020202020204" pitchFamily="34" charset="0"/>
              </a:rPr>
              <a:t>üçer </a:t>
            </a:r>
            <a:r>
              <a:rPr lang="tr-TR" sz="2100" dirty="0">
                <a:latin typeface="Arial" panose="020B0604020202020204" pitchFamily="34" charset="0"/>
                <a:cs typeface="Arial" panose="020B0604020202020204" pitchFamily="34" charset="0"/>
              </a:rPr>
              <a:t>nüsha olarak düzenlenir ve </a:t>
            </a:r>
            <a:r>
              <a:rPr lang="tr-TR" sz="2100" dirty="0" smtClean="0">
                <a:latin typeface="Arial" panose="020B0604020202020204" pitchFamily="34" charset="0"/>
                <a:cs typeface="Arial" panose="020B0604020202020204" pitchFamily="34" charset="0"/>
              </a:rPr>
              <a:t>imzalanır;</a:t>
            </a:r>
            <a:endParaRPr lang="tr-TR" sz="21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tr-TR" sz="2100" dirty="0" smtClean="0">
                <a:latin typeface="Arial" panose="020B0604020202020204" pitchFamily="34" charset="0"/>
                <a:cs typeface="Arial" panose="020B0604020202020204" pitchFamily="34" charset="0"/>
              </a:rPr>
              <a:t>1 </a:t>
            </a:r>
            <a:r>
              <a:rPr lang="tr-TR" sz="2100" dirty="0">
                <a:latin typeface="Arial" panose="020B0604020202020204" pitchFamily="34" charset="0"/>
                <a:cs typeface="Arial" panose="020B0604020202020204" pitchFamily="34" charset="0"/>
              </a:rPr>
              <a:t>nüsha denetim yapan kuruma</a:t>
            </a:r>
          </a:p>
          <a:p>
            <a:pPr marL="342900" indent="-342900">
              <a:buFont typeface="Wingdings" panose="05000000000000000000" pitchFamily="2" charset="2"/>
              <a:buChar char="ü"/>
            </a:pPr>
            <a:r>
              <a:rPr lang="tr-TR" sz="2100" dirty="0" smtClean="0">
                <a:latin typeface="Arial" panose="020B0604020202020204" pitchFamily="34" charset="0"/>
                <a:cs typeface="Arial" panose="020B0604020202020204" pitchFamily="34" charset="0"/>
              </a:rPr>
              <a:t>1 </a:t>
            </a:r>
            <a:r>
              <a:rPr lang="tr-TR" sz="2100" dirty="0">
                <a:latin typeface="Arial" panose="020B0604020202020204" pitchFamily="34" charset="0"/>
                <a:cs typeface="Arial" panose="020B0604020202020204" pitchFamily="34" charset="0"/>
              </a:rPr>
              <a:t>nüsha okul yönetimine</a:t>
            </a:r>
          </a:p>
          <a:p>
            <a:pPr marL="342900" indent="-342900">
              <a:buFont typeface="Wingdings" panose="05000000000000000000" pitchFamily="2" charset="2"/>
              <a:buChar char="ü"/>
            </a:pPr>
            <a:r>
              <a:rPr lang="tr-TR" sz="2100" dirty="0" smtClean="0">
                <a:latin typeface="Arial" panose="020B0604020202020204" pitchFamily="34" charset="0"/>
                <a:cs typeface="Arial" panose="020B0604020202020204" pitchFamily="34" charset="0"/>
              </a:rPr>
              <a:t>1 </a:t>
            </a:r>
            <a:r>
              <a:rPr lang="tr-TR" sz="2100" dirty="0">
                <a:latin typeface="Arial" panose="020B0604020202020204" pitchFamily="34" charset="0"/>
                <a:cs typeface="Arial" panose="020B0604020202020204" pitchFamily="34" charset="0"/>
              </a:rPr>
              <a:t>nüsha İlçe Millî Eğitim Müdürlüğüne verilir</a:t>
            </a:r>
          </a:p>
        </p:txBody>
      </p:sp>
      <p:sp>
        <p:nvSpPr>
          <p:cNvPr id="6" name="Dikdörtgen 5"/>
          <p:cNvSpPr/>
          <p:nvPr/>
        </p:nvSpPr>
        <p:spPr>
          <a:xfrm>
            <a:off x="909038" y="3698421"/>
            <a:ext cx="10243376" cy="1384995"/>
          </a:xfrm>
          <a:prstGeom prst="rect">
            <a:avLst/>
          </a:prstGeom>
        </p:spPr>
        <p:txBody>
          <a:bodyPr wrap="square">
            <a:spAutoFit/>
          </a:bodyPr>
          <a:lstStyle/>
          <a:p>
            <a:pPr marL="342900" indent="-342900">
              <a:buFont typeface="Wingdings" panose="05000000000000000000" pitchFamily="2" charset="2"/>
              <a:buChar char="Ø"/>
            </a:pPr>
            <a:r>
              <a:rPr lang="tr-TR" sz="2100" dirty="0">
                <a:latin typeface="Arial" panose="020B0604020202020204" pitchFamily="34" charset="0"/>
                <a:cs typeface="Arial" panose="020B0604020202020204" pitchFamily="34" charset="0"/>
              </a:rPr>
              <a:t>Denetim formları İlçe Millî Eğitim Müdürlüğündeki okul sağlığı hizmetlerini yürüten birime teslim edilir.</a:t>
            </a:r>
          </a:p>
          <a:p>
            <a:pPr marL="342900" indent="-342900">
              <a:buFont typeface="Wingdings" panose="05000000000000000000" pitchFamily="2" charset="2"/>
              <a:buChar char="Ø"/>
            </a:pPr>
            <a:r>
              <a:rPr lang="tr-TR" sz="2100" dirty="0">
                <a:latin typeface="Arial" panose="020B0604020202020204" pitchFamily="34" charset="0"/>
                <a:cs typeface="Arial" panose="020B0604020202020204" pitchFamily="34" charset="0"/>
              </a:rPr>
              <a:t>Eksikleri olan okullar eksiklerini en kısa zamanda tamamlayarak sonuçları raporlar.</a:t>
            </a:r>
          </a:p>
        </p:txBody>
      </p:sp>
      <p:sp>
        <p:nvSpPr>
          <p:cNvPr id="8" name="Dikdörtgen 7"/>
          <p:cNvSpPr/>
          <p:nvPr/>
        </p:nvSpPr>
        <p:spPr>
          <a:xfrm>
            <a:off x="909038" y="4968644"/>
            <a:ext cx="10039269" cy="738664"/>
          </a:xfrm>
          <a:prstGeom prst="rect">
            <a:avLst/>
          </a:prstGeom>
        </p:spPr>
        <p:txBody>
          <a:bodyPr wrap="square">
            <a:spAutoFit/>
          </a:bodyPr>
          <a:lstStyle/>
          <a:p>
            <a:pPr marL="342900" indent="-342900">
              <a:buFont typeface="Wingdings" panose="05000000000000000000" pitchFamily="2" charset="2"/>
              <a:buChar char="Ø"/>
            </a:pPr>
            <a:r>
              <a:rPr lang="tr-TR" sz="2100" dirty="0">
                <a:latin typeface="Arial" panose="020B0604020202020204" pitchFamily="34" charset="0"/>
                <a:cs typeface="Arial" panose="020B0604020202020204" pitchFamily="34" charset="0"/>
              </a:rPr>
              <a:t>İlçelerden alınan değerlendirmeler eğitim öğretim yılı sonunda yılda bir </a:t>
            </a:r>
            <a:r>
              <a:rPr lang="tr-TR" sz="2100">
                <a:latin typeface="Arial" panose="020B0604020202020204" pitchFamily="34" charset="0"/>
                <a:cs typeface="Arial" panose="020B0604020202020204" pitchFamily="34" charset="0"/>
              </a:rPr>
              <a:t>kez </a:t>
            </a:r>
            <a:r>
              <a:rPr lang="tr-TR" sz="2100" b="1" smtClean="0">
                <a:latin typeface="Arial" panose="020B0604020202020204" pitchFamily="34" charset="0"/>
                <a:cs typeface="Arial" panose="020B0604020202020204" pitchFamily="34" charset="0"/>
                <a:hlinkClick r:id="rId7" action="ppaction://hlinkfile"/>
              </a:rPr>
              <a:t>Form-4</a:t>
            </a:r>
            <a:r>
              <a:rPr lang="tr-TR" sz="2100" b="1" smtClean="0">
                <a:latin typeface="Arial" panose="020B0604020202020204" pitchFamily="34" charset="0"/>
                <a:cs typeface="Arial" panose="020B0604020202020204" pitchFamily="34" charset="0"/>
              </a:rPr>
              <a:t> </a:t>
            </a:r>
            <a:r>
              <a:rPr lang="tr-TR" sz="2100" smtClean="0">
                <a:latin typeface="Arial" panose="020B0604020202020204" pitchFamily="34" charset="0"/>
                <a:cs typeface="Arial" panose="020B0604020202020204" pitchFamily="34" charset="0"/>
              </a:rPr>
              <a:t>kullanılarak </a:t>
            </a:r>
            <a:r>
              <a:rPr lang="tr-TR" sz="2100" dirty="0">
                <a:latin typeface="Arial" panose="020B0604020202020204" pitchFamily="34" charset="0"/>
                <a:cs typeface="Arial" panose="020B0604020202020204" pitchFamily="34" charset="0"/>
              </a:rPr>
              <a:t>“İl Değerlendirme Sonuçları “ raporuna dönüştürülür.</a:t>
            </a:r>
          </a:p>
        </p:txBody>
      </p:sp>
      <p:pic>
        <p:nvPicPr>
          <p:cNvPr id="9" name="Resim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1"/>
            <a:ext cx="2002971" cy="1442906"/>
          </a:xfrm>
          <a:prstGeom prst="ellipse">
            <a:avLst/>
          </a:prstGeom>
          <a:ln>
            <a:noFill/>
          </a:ln>
          <a:effectLst>
            <a:softEdge rad="127000"/>
          </a:effectLst>
        </p:spPr>
      </p:pic>
      <p:sp>
        <p:nvSpPr>
          <p:cNvPr id="10" name="Metin kutusu 9"/>
          <p:cNvSpPr txBox="1"/>
          <p:nvPr/>
        </p:nvSpPr>
        <p:spPr>
          <a:xfrm>
            <a:off x="0" y="360215"/>
            <a:ext cx="12192000" cy="803567"/>
          </a:xfrm>
          <a:prstGeom prst="rect">
            <a:avLst/>
          </a:prstGeom>
          <a:solidFill>
            <a:srgbClr val="FF0000"/>
          </a:solidFill>
          <a:ln w="12700"/>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algn="ctr">
              <a:spcAft>
                <a:spcPts val="1200"/>
              </a:spcAft>
            </a:pPr>
            <a:r>
              <a:rPr lang="tr-TR" sz="2800" b="1" dirty="0" smtClean="0">
                <a:latin typeface="Bahnschrift" pitchFamily="34" charset="0"/>
              </a:rPr>
              <a:t>İŞYERİ SAĞLIK VE GÜVENLİK BİRİMİ</a:t>
            </a:r>
          </a:p>
        </p:txBody>
      </p:sp>
      <p:pic>
        <p:nvPicPr>
          <p:cNvPr id="11" name="Resim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2002971" cy="1442906"/>
          </a:xfrm>
          <a:prstGeom prst="ellipse">
            <a:avLst/>
          </a:prstGeom>
          <a:ln>
            <a:noFill/>
          </a:ln>
          <a:effectLst>
            <a:softEdge rad="127000"/>
          </a:effectLst>
        </p:spPr>
      </p:pic>
    </p:spTree>
    <p:extLst>
      <p:ext uri="{BB962C8B-B14F-4D97-AF65-F5344CB8AC3E}">
        <p14:creationId xmlns:p14="http://schemas.microsoft.com/office/powerpoint/2010/main" val="13303244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21</a:t>
            </a:fld>
            <a:endParaRPr lang="tr-TR" dirty="0"/>
          </a:p>
        </p:txBody>
      </p:sp>
      <p:pic>
        <p:nvPicPr>
          <p:cNvPr id="2051" name="Picture 3"/>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
        <p:nvSpPr>
          <p:cNvPr id="4" name="Dikdörtgen 3"/>
          <p:cNvSpPr/>
          <p:nvPr/>
        </p:nvSpPr>
        <p:spPr>
          <a:xfrm>
            <a:off x="2117065" y="4166177"/>
            <a:ext cx="8209189" cy="738664"/>
          </a:xfrm>
          <a:prstGeom prst="rect">
            <a:avLst/>
          </a:prstGeom>
        </p:spPr>
        <p:txBody>
          <a:bodyPr wrap="square">
            <a:spAutoFit/>
          </a:bodyPr>
          <a:lstStyle/>
          <a:p>
            <a:r>
              <a:rPr lang="tr-TR" sz="2100" dirty="0">
                <a:latin typeface="Arial" panose="020B0604020202020204" pitchFamily="34" charset="0"/>
                <a:cs typeface="Arial" panose="020B0604020202020204" pitchFamily="34" charset="0"/>
              </a:rPr>
              <a:t>	</a:t>
            </a:r>
            <a:r>
              <a:rPr lang="tr-TR" sz="2100" dirty="0" smtClean="0">
                <a:latin typeface="Arial" panose="020B0604020202020204" pitchFamily="34" charset="0"/>
                <a:cs typeface="Arial" panose="020B0604020202020204" pitchFamily="34" charset="0"/>
              </a:rPr>
              <a:t>			</a:t>
            </a:r>
            <a:r>
              <a:rPr lang="tr-TR" sz="2100" b="1" dirty="0" smtClean="0">
                <a:solidFill>
                  <a:srgbClr val="FF0000"/>
                </a:solidFill>
                <a:latin typeface="Arial" panose="020B0604020202020204" pitchFamily="34" charset="0"/>
                <a:cs typeface="Arial" panose="020B0604020202020204" pitchFamily="34" charset="0"/>
              </a:rPr>
              <a:t>        EMRE ÖZLÜK</a:t>
            </a:r>
          </a:p>
          <a:p>
            <a:r>
              <a:rPr lang="tr-TR" sz="2100" b="1" dirty="0">
                <a:solidFill>
                  <a:srgbClr val="FF0000"/>
                </a:solidFill>
                <a:latin typeface="Arial" panose="020B0604020202020204" pitchFamily="34" charset="0"/>
                <a:cs typeface="Arial" panose="020B0604020202020204" pitchFamily="34" charset="0"/>
              </a:rPr>
              <a:t>	</a:t>
            </a:r>
            <a:r>
              <a:rPr lang="tr-TR" sz="2100" b="1" dirty="0" smtClean="0">
                <a:solidFill>
                  <a:srgbClr val="FF0000"/>
                </a:solidFill>
                <a:latin typeface="Arial" panose="020B0604020202020204" pitchFamily="34" charset="0"/>
                <a:cs typeface="Arial" panose="020B0604020202020204" pitchFamily="34" charset="0"/>
              </a:rPr>
              <a:t>		          B Sınıfı İş Güvenliği Uzmanı</a:t>
            </a:r>
            <a:endParaRPr lang="tr-TR" sz="21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1609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3</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pic>
        <p:nvPicPr>
          <p:cNvPr id="5" name="Resim 4"/>
          <p:cNvPicPr>
            <a:picLocks noChangeAspect="1"/>
          </p:cNvPicPr>
          <p:nvPr/>
        </p:nvPicPr>
        <p:blipFill>
          <a:blip r:embed="rId4"/>
          <a:stretch>
            <a:fillRect/>
          </a:stretch>
        </p:blipFill>
        <p:spPr>
          <a:xfrm>
            <a:off x="2337488" y="1861118"/>
            <a:ext cx="7517019" cy="3225064"/>
          </a:xfrm>
          <a:prstGeom prst="rect">
            <a:avLst/>
          </a:prstGeom>
        </p:spPr>
      </p:pic>
      <p:sp>
        <p:nvSpPr>
          <p:cNvPr id="6" name="Dikdörtgen 5"/>
          <p:cNvSpPr/>
          <p:nvPr/>
        </p:nvSpPr>
        <p:spPr>
          <a:xfrm>
            <a:off x="3948680" y="1310949"/>
            <a:ext cx="4294637" cy="415498"/>
          </a:xfrm>
          <a:prstGeom prst="rect">
            <a:avLst/>
          </a:prstGeom>
        </p:spPr>
        <p:txBody>
          <a:bodyPr wrap="none">
            <a:spAutoFit/>
          </a:bodyPr>
          <a:lstStyle/>
          <a:p>
            <a:r>
              <a:rPr lang="tr-TR" sz="2100" b="1" dirty="0">
                <a:latin typeface="Arial" panose="020B0604020202020204" pitchFamily="34" charset="0"/>
                <a:cs typeface="Arial" panose="020B0604020202020204" pitchFamily="34" charset="0"/>
              </a:rPr>
              <a:t>OKUL SAĞLIĞI YÖNETİM EKİBİ </a:t>
            </a:r>
          </a:p>
        </p:txBody>
      </p:sp>
      <p:sp>
        <p:nvSpPr>
          <p:cNvPr id="8" name="Dikdörtgen 7"/>
          <p:cNvSpPr/>
          <p:nvPr/>
        </p:nvSpPr>
        <p:spPr>
          <a:xfrm>
            <a:off x="2147316" y="5178017"/>
            <a:ext cx="8592019" cy="1015663"/>
          </a:xfrm>
          <a:prstGeom prst="rect">
            <a:avLst/>
          </a:prstGeom>
        </p:spPr>
        <p:txBody>
          <a:bodyPr wrap="square">
            <a:spAutoFit/>
          </a:bodyPr>
          <a:lstStyle/>
          <a:p>
            <a:endParaRPr lang="tr-TR" sz="2000" b="1" dirty="0">
              <a:latin typeface="Arial" panose="020B0604020202020204" pitchFamily="34" charset="0"/>
              <a:cs typeface="Arial" panose="020B0604020202020204" pitchFamily="34" charset="0"/>
            </a:endParaRPr>
          </a:p>
          <a:p>
            <a:r>
              <a:rPr lang="tr-TR" sz="2000" b="1" dirty="0" smtClean="0">
                <a:latin typeface="Arial" panose="020B0604020202020204" pitchFamily="34" charset="0"/>
                <a:cs typeface="Arial" panose="020B0604020202020204" pitchFamily="34" charset="0"/>
              </a:rPr>
              <a:t>Okulda </a:t>
            </a:r>
            <a:r>
              <a:rPr lang="tr-TR" sz="2000" b="1" dirty="0">
                <a:latin typeface="Arial" panose="020B0604020202020204" pitchFamily="34" charset="0"/>
                <a:cs typeface="Arial" panose="020B0604020202020204" pitchFamily="34" charset="0"/>
              </a:rPr>
              <a:t>bulunduğu takdirde sağlık çalışanı ve rehber öğretmen ekibin doğal üyesidir.</a:t>
            </a:r>
          </a:p>
        </p:txBody>
      </p:sp>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
            <a:ext cx="2002971" cy="1442906"/>
          </a:xfrm>
          <a:prstGeom prst="ellipse">
            <a:avLst/>
          </a:prstGeom>
          <a:ln>
            <a:noFill/>
          </a:ln>
          <a:effectLst>
            <a:softEdge rad="127000"/>
          </a:effectLst>
        </p:spPr>
      </p:pic>
      <p:sp>
        <p:nvSpPr>
          <p:cNvPr id="10" name="Metin kutusu 9"/>
          <p:cNvSpPr txBox="1"/>
          <p:nvPr/>
        </p:nvSpPr>
        <p:spPr>
          <a:xfrm>
            <a:off x="0" y="360215"/>
            <a:ext cx="12192000" cy="803567"/>
          </a:xfrm>
          <a:prstGeom prst="rect">
            <a:avLst/>
          </a:prstGeom>
          <a:solidFill>
            <a:srgbClr val="FF0000"/>
          </a:solidFill>
          <a:ln w="12700"/>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algn="ctr">
              <a:spcAft>
                <a:spcPts val="1200"/>
              </a:spcAft>
            </a:pPr>
            <a:r>
              <a:rPr lang="tr-TR" sz="2800" b="1" dirty="0" smtClean="0">
                <a:latin typeface="Bahnschrift" pitchFamily="34" charset="0"/>
              </a:rPr>
              <a:t>İŞYERİ SAĞLIK VE GÜVENLİK BİRİMİ</a:t>
            </a:r>
          </a:p>
        </p:txBody>
      </p:sp>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002971" cy="1442906"/>
          </a:xfrm>
          <a:prstGeom prst="ellipse">
            <a:avLst/>
          </a:prstGeom>
          <a:ln>
            <a:noFill/>
          </a:ln>
          <a:effectLst>
            <a:softEdge rad="127000"/>
          </a:effectLst>
        </p:spPr>
      </p:pic>
    </p:spTree>
    <p:extLst>
      <p:ext uri="{BB962C8B-B14F-4D97-AF65-F5344CB8AC3E}">
        <p14:creationId xmlns:p14="http://schemas.microsoft.com/office/powerpoint/2010/main" val="28360765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4</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sp>
        <p:nvSpPr>
          <p:cNvPr id="6" name="Dikdörtgen 5"/>
          <p:cNvSpPr/>
          <p:nvPr/>
        </p:nvSpPr>
        <p:spPr>
          <a:xfrm>
            <a:off x="1583869" y="2408911"/>
            <a:ext cx="8754615" cy="2400657"/>
          </a:xfrm>
          <a:prstGeom prst="rect">
            <a:avLst/>
          </a:prstGeom>
        </p:spPr>
        <p:txBody>
          <a:bodyPr wrap="square">
            <a:spAutoFit/>
          </a:bodyPr>
          <a:lstStyle/>
          <a:p>
            <a:pPr marL="285750" indent="-285750">
              <a:lnSpc>
                <a:spcPct val="150000"/>
              </a:lnSpc>
              <a:buFont typeface="Wingdings" panose="05000000000000000000" pitchFamily="2" charset="2"/>
              <a:buChar char="Ø"/>
            </a:pPr>
            <a:r>
              <a:rPr lang="tr-TR" dirty="0"/>
              <a:t> </a:t>
            </a:r>
            <a:r>
              <a:rPr lang="tr-TR" sz="2000" b="1" dirty="0">
                <a:latin typeface="Arial" panose="020B0604020202020204" pitchFamily="34" charset="0"/>
                <a:cs typeface="Arial" panose="020B0604020202020204" pitchFamily="34" charset="0"/>
              </a:rPr>
              <a:t>Okul yönetimi, Program bileşenlerinin ;</a:t>
            </a:r>
          </a:p>
          <a:p>
            <a:pPr>
              <a:lnSpc>
                <a:spcPct val="150000"/>
              </a:lnSpc>
            </a:pPr>
            <a:r>
              <a:rPr lang="tr-TR" sz="2000" b="1" dirty="0" smtClean="0">
                <a:latin typeface="Arial" panose="020B0604020202020204" pitchFamily="34" charset="0"/>
                <a:cs typeface="Arial" panose="020B0604020202020204" pitchFamily="34" charset="0"/>
              </a:rPr>
              <a:t>- 3a Sağlık </a:t>
            </a:r>
            <a:r>
              <a:rPr lang="tr-TR" sz="2000" b="1" dirty="0">
                <a:latin typeface="Arial" panose="020B0604020202020204" pitchFamily="34" charset="0"/>
                <a:cs typeface="Arial" panose="020B0604020202020204" pitchFamily="34" charset="0"/>
              </a:rPr>
              <a:t>Hizmetleri,</a:t>
            </a:r>
          </a:p>
          <a:p>
            <a:pPr>
              <a:lnSpc>
                <a:spcPct val="150000"/>
              </a:lnSpc>
            </a:pPr>
            <a:r>
              <a:rPr lang="tr-TR" sz="2000" b="1" dirty="0" smtClean="0">
                <a:latin typeface="Arial" panose="020B0604020202020204" pitchFamily="34" charset="0"/>
                <a:cs typeface="Arial" panose="020B0604020202020204" pitchFamily="34" charset="0"/>
              </a:rPr>
              <a:t>- 3b Sağlıklı </a:t>
            </a:r>
            <a:r>
              <a:rPr lang="tr-TR" sz="2000" b="1" dirty="0">
                <a:latin typeface="Arial" panose="020B0604020202020204" pitchFamily="34" charset="0"/>
                <a:cs typeface="Arial" panose="020B0604020202020204" pitchFamily="34" charset="0"/>
              </a:rPr>
              <a:t>ve Güvenli Okul Çevresi,</a:t>
            </a:r>
          </a:p>
          <a:p>
            <a:pPr>
              <a:lnSpc>
                <a:spcPct val="150000"/>
              </a:lnSpc>
            </a:pPr>
            <a:r>
              <a:rPr lang="tr-TR" sz="2000" b="1" dirty="0">
                <a:latin typeface="Arial" panose="020B0604020202020204" pitchFamily="34" charset="0"/>
                <a:cs typeface="Arial" panose="020B0604020202020204" pitchFamily="34" charset="0"/>
              </a:rPr>
              <a:t>- </a:t>
            </a:r>
            <a:r>
              <a:rPr lang="tr-TR" sz="2000" b="1" dirty="0" smtClean="0">
                <a:latin typeface="Arial" panose="020B0604020202020204" pitchFamily="34" charset="0"/>
                <a:cs typeface="Arial" panose="020B0604020202020204" pitchFamily="34" charset="0"/>
              </a:rPr>
              <a:t>3c Sağlıklı </a:t>
            </a:r>
            <a:r>
              <a:rPr lang="tr-TR" sz="2000" b="1" dirty="0">
                <a:latin typeface="Arial" panose="020B0604020202020204" pitchFamily="34" charset="0"/>
                <a:cs typeface="Arial" panose="020B0604020202020204" pitchFamily="34" charset="0"/>
              </a:rPr>
              <a:t>Beslenme- gereklerini yerine getirmelidir.</a:t>
            </a:r>
          </a:p>
          <a:p>
            <a:pPr>
              <a:lnSpc>
                <a:spcPct val="150000"/>
              </a:lnSpc>
            </a:pPr>
            <a:r>
              <a:rPr lang="tr-TR" sz="2000" b="1" dirty="0">
                <a:latin typeface="Arial" panose="020B0604020202020204" pitchFamily="34" charset="0"/>
                <a:cs typeface="Arial" panose="020B0604020202020204" pitchFamily="34" charset="0"/>
              </a:rPr>
              <a:t>                 (Form-3</a:t>
            </a:r>
            <a:r>
              <a:rPr lang="tr-TR" sz="2000" b="1" dirty="0" smtClean="0">
                <a:latin typeface="Arial" panose="020B0604020202020204" pitchFamily="34" charset="0"/>
                <a:cs typeface="Arial" panose="020B0604020202020204" pitchFamily="34" charset="0"/>
              </a:rPr>
              <a:t>)</a:t>
            </a:r>
            <a:endParaRPr lang="tr-TR" sz="2000" b="1" dirty="0">
              <a:latin typeface="Arial" panose="020B0604020202020204" pitchFamily="34" charset="0"/>
              <a:cs typeface="Arial" panose="020B0604020202020204" pitchFamily="34" charset="0"/>
            </a:endParaRPr>
          </a:p>
        </p:txBody>
      </p:sp>
      <p:sp>
        <p:nvSpPr>
          <p:cNvPr id="7" name="Dikdörtgen 6"/>
          <p:cNvSpPr/>
          <p:nvPr/>
        </p:nvSpPr>
        <p:spPr>
          <a:xfrm>
            <a:off x="3029424" y="1514440"/>
            <a:ext cx="6296404" cy="461665"/>
          </a:xfrm>
          <a:prstGeom prst="rect">
            <a:avLst/>
          </a:prstGeom>
        </p:spPr>
        <p:txBody>
          <a:bodyPr wrap="none">
            <a:spAutoFit/>
          </a:bodyPr>
          <a:lstStyle/>
          <a:p>
            <a:r>
              <a:rPr lang="tr-TR" sz="2400" b="1" dirty="0" smtClean="0">
                <a:solidFill>
                  <a:srgbClr val="FF0000"/>
                </a:solidFill>
                <a:latin typeface="Arial" panose="020B0604020202020204" pitchFamily="34" charset="0"/>
                <a:cs typeface="Arial" panose="020B0604020202020204" pitchFamily="34" charset="0"/>
              </a:rPr>
              <a:t>Okullar Tarafından </a:t>
            </a:r>
            <a:r>
              <a:rPr lang="tr-TR" sz="2400" b="1" dirty="0">
                <a:solidFill>
                  <a:srgbClr val="FF0000"/>
                </a:solidFill>
                <a:latin typeface="Arial" panose="020B0604020202020204" pitchFamily="34" charset="0"/>
                <a:cs typeface="Arial" panose="020B0604020202020204" pitchFamily="34" charset="0"/>
              </a:rPr>
              <a:t>Yapacakları Çalışmalar</a:t>
            </a:r>
          </a:p>
        </p:txBody>
      </p:sp>
    </p:spTree>
    <p:extLst>
      <p:ext uri="{BB962C8B-B14F-4D97-AF65-F5344CB8AC3E}">
        <p14:creationId xmlns:p14="http://schemas.microsoft.com/office/powerpoint/2010/main" val="28452789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5</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002971" cy="1442906"/>
          </a:xfrm>
          <a:prstGeom prst="ellipse">
            <a:avLst/>
          </a:prstGeom>
          <a:ln>
            <a:noFill/>
          </a:ln>
          <a:effectLst>
            <a:softEdge rad="127000"/>
          </a:effectLst>
        </p:spPr>
      </p:pic>
      <p:sp>
        <p:nvSpPr>
          <p:cNvPr id="10" name="Metin kutusu 9"/>
          <p:cNvSpPr txBox="1"/>
          <p:nvPr/>
        </p:nvSpPr>
        <p:spPr>
          <a:xfrm>
            <a:off x="0" y="360215"/>
            <a:ext cx="12192000" cy="803567"/>
          </a:xfrm>
          <a:prstGeom prst="rect">
            <a:avLst/>
          </a:prstGeom>
          <a:solidFill>
            <a:srgbClr val="FF0000"/>
          </a:solidFill>
          <a:ln w="12700"/>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algn="ctr">
              <a:spcAft>
                <a:spcPts val="1200"/>
              </a:spcAft>
            </a:pPr>
            <a:r>
              <a:rPr lang="tr-TR" sz="2800" b="1" dirty="0" smtClean="0">
                <a:latin typeface="Bahnschrift" pitchFamily="34" charset="0"/>
              </a:rPr>
              <a:t>İŞYERİ SAĞLIK VE GÜVENLİK BİRİMİ</a:t>
            </a:r>
          </a:p>
        </p:txBody>
      </p:sp>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002971" cy="1442906"/>
          </a:xfrm>
          <a:prstGeom prst="ellipse">
            <a:avLst/>
          </a:prstGeom>
          <a:ln>
            <a:noFill/>
          </a:ln>
          <a:effectLst>
            <a:softEdge rad="127000"/>
          </a:effectLst>
        </p:spPr>
      </p:pic>
      <p:sp>
        <p:nvSpPr>
          <p:cNvPr id="12" name="Dikdörtgen 11"/>
          <p:cNvSpPr/>
          <p:nvPr/>
        </p:nvSpPr>
        <p:spPr>
          <a:xfrm>
            <a:off x="1381031" y="1163782"/>
            <a:ext cx="10089791" cy="5632311"/>
          </a:xfrm>
          <a:prstGeom prst="rect">
            <a:avLst/>
          </a:prstGeom>
        </p:spPr>
        <p:txBody>
          <a:bodyPr wrap="square">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Wingdings" panose="05000000000000000000" pitchFamily="2" charset="2"/>
              <a:buChar char="Ø"/>
            </a:pPr>
            <a:r>
              <a:rPr lang="tr-TR" sz="2000" b="1" dirty="0">
                <a:latin typeface="Arial" panose="020B0604020202020204" pitchFamily="34" charset="0"/>
                <a:cs typeface="Arial" panose="020B0604020202020204" pitchFamily="34" charset="0"/>
              </a:rPr>
              <a:t>Okul yönetimi, değerlendirme öncesinde, yapılan iş ve işlemlerle ilgili tüm dokümanları içeren dosyayı hazırlamalıdır. </a:t>
            </a:r>
          </a:p>
          <a:p>
            <a:pPr>
              <a:lnSpc>
                <a:spcPct val="150000"/>
              </a:lnSpc>
            </a:pPr>
            <a:r>
              <a:rPr lang="tr-TR" sz="2000" b="1" dirty="0">
                <a:latin typeface="Arial" panose="020B0604020202020204" pitchFamily="34" charset="0"/>
                <a:cs typeface="Arial" panose="020B0604020202020204" pitchFamily="34" charset="0"/>
              </a:rPr>
              <a:t>«OKUL SAĞLIĞI PROGRAMI UYGULAMALARI»  DOSYASI</a:t>
            </a:r>
          </a:p>
          <a:p>
            <a:pPr>
              <a:lnSpc>
                <a:spcPct val="150000"/>
              </a:lnSpc>
            </a:pPr>
            <a:r>
              <a:rPr lang="tr-TR" sz="2000" b="1" dirty="0">
                <a:latin typeface="Arial" panose="020B0604020202020204" pitchFamily="34" charset="0"/>
                <a:cs typeface="Arial" panose="020B0604020202020204" pitchFamily="34" charset="0"/>
              </a:rPr>
              <a:t>* Dosya içerisinde;</a:t>
            </a:r>
          </a:p>
          <a:p>
            <a:pPr>
              <a:lnSpc>
                <a:spcPct val="150000"/>
              </a:lnSpc>
            </a:pPr>
            <a:r>
              <a:rPr lang="tr-TR" sz="2000" b="1" dirty="0">
                <a:latin typeface="Arial" panose="020B0604020202020204" pitchFamily="34" charset="0"/>
                <a:cs typeface="Arial" panose="020B0604020202020204" pitchFamily="34" charset="0"/>
              </a:rPr>
              <a:t>1-Okul Sağlığı Yönetim Ekibi üye listesi (Ek 2a),</a:t>
            </a:r>
          </a:p>
          <a:p>
            <a:pPr>
              <a:lnSpc>
                <a:spcPct val="150000"/>
              </a:lnSpc>
            </a:pPr>
            <a:r>
              <a:rPr lang="tr-TR" sz="2000" b="1" dirty="0">
                <a:latin typeface="Arial" panose="020B0604020202020204" pitchFamily="34" charset="0"/>
                <a:cs typeface="Arial" panose="020B0604020202020204" pitchFamily="34" charset="0"/>
              </a:rPr>
              <a:t>2-Okul Sağlığı Planı (Ek 2b),</a:t>
            </a:r>
          </a:p>
          <a:p>
            <a:pPr>
              <a:lnSpc>
                <a:spcPct val="150000"/>
              </a:lnSpc>
            </a:pPr>
            <a:r>
              <a:rPr lang="tr-TR" sz="2000" b="1" dirty="0">
                <a:latin typeface="Arial" panose="020B0604020202020204" pitchFamily="34" charset="0"/>
                <a:cs typeface="Arial" panose="020B0604020202020204" pitchFamily="34" charset="0"/>
              </a:rPr>
              <a:t>3- Öğrenci muayene, aşı ve tarama sonuçlarının sayısal verileri,</a:t>
            </a:r>
          </a:p>
          <a:p>
            <a:pPr>
              <a:lnSpc>
                <a:spcPct val="150000"/>
              </a:lnSpc>
            </a:pPr>
            <a:r>
              <a:rPr lang="tr-TR" sz="2000" b="1" dirty="0">
                <a:latin typeface="Arial" panose="020B0604020202020204" pitchFamily="34" charset="0"/>
                <a:cs typeface="Arial" panose="020B0604020202020204" pitchFamily="34" charset="0"/>
              </a:rPr>
              <a:t>4- Rehberlik hizmetleri planı, raporları/kayıtları, sayısal verileri,</a:t>
            </a:r>
          </a:p>
          <a:p>
            <a:pPr>
              <a:lnSpc>
                <a:spcPct val="150000"/>
              </a:lnSpc>
            </a:pPr>
            <a:r>
              <a:rPr lang="tr-TR" sz="2000" b="1" dirty="0">
                <a:latin typeface="Arial" panose="020B0604020202020204" pitchFamily="34" charset="0"/>
                <a:cs typeface="Arial" panose="020B0604020202020204" pitchFamily="34" charset="0"/>
              </a:rPr>
              <a:t>5-Sağlıkla ilgili konularda öğrenci, okul çalışanları ve velilere yönelik olarak yapılan eğitimlere ait dokümanlar ve kayıt/katılım formları,</a:t>
            </a:r>
          </a:p>
          <a:p>
            <a:pPr>
              <a:lnSpc>
                <a:spcPct val="150000"/>
              </a:lnSpc>
            </a:pPr>
            <a:r>
              <a:rPr lang="tr-TR" sz="2000" b="1" dirty="0">
                <a:latin typeface="Arial" panose="020B0604020202020204" pitchFamily="34" charset="0"/>
                <a:cs typeface="Arial" panose="020B0604020202020204" pitchFamily="34" charset="0"/>
              </a:rPr>
              <a:t>6-Program kapsamında gerçekleştirilen etkinliklere ait belgeler (fotoğraf, kayıt/katılım formları, afiş ve broşür gibi),</a:t>
            </a:r>
          </a:p>
        </p:txBody>
      </p:sp>
    </p:spTree>
    <p:extLst>
      <p:ext uri="{BB962C8B-B14F-4D97-AF65-F5344CB8AC3E}">
        <p14:creationId xmlns:p14="http://schemas.microsoft.com/office/powerpoint/2010/main" val="22797140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6</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sp>
        <p:nvSpPr>
          <p:cNvPr id="5" name="Dikdörtgen 4"/>
          <p:cNvSpPr/>
          <p:nvPr/>
        </p:nvSpPr>
        <p:spPr>
          <a:xfrm>
            <a:off x="1487789" y="1610194"/>
            <a:ext cx="8910536" cy="4708981"/>
          </a:xfrm>
          <a:prstGeom prst="rect">
            <a:avLst/>
          </a:prstGeom>
        </p:spPr>
        <p:txBody>
          <a:bodyPr wrap="square">
            <a:spAutoFit/>
          </a:bodyPr>
          <a:lstStyle/>
          <a:p>
            <a:pPr>
              <a:lnSpc>
                <a:spcPct val="150000"/>
              </a:lnSpc>
            </a:pPr>
            <a:r>
              <a:rPr lang="tr-TR" sz="2000" b="1" dirty="0">
                <a:latin typeface="Arial" panose="020B0604020202020204" pitchFamily="34" charset="0"/>
                <a:cs typeface="Arial" panose="020B0604020202020204" pitchFamily="34" charset="0"/>
              </a:rPr>
              <a:t>7- Kantin, yemekhane, kafeterya, büfe, çay ocağı ve pansiyon vb. çalışanlarının sağlık bilgisi eğitimi belgeleri,</a:t>
            </a:r>
          </a:p>
          <a:p>
            <a:pPr>
              <a:lnSpc>
                <a:spcPct val="150000"/>
              </a:lnSpc>
            </a:pPr>
            <a:r>
              <a:rPr lang="tr-TR" sz="2000" b="1" dirty="0">
                <a:latin typeface="Arial" panose="020B0604020202020204" pitchFamily="34" charset="0"/>
                <a:cs typeface="Arial" panose="020B0604020202020204" pitchFamily="34" charset="0"/>
              </a:rPr>
              <a:t>8- Okul tarafından, yemekhane, kantin, kafeterya, büfe, çay ocağı ve gıda depolarının “Okul Kantinlerinde Satılacak Gıdalar ve Eğitim Kurumlarındaki Gıda İşletmelerinin Hijyen Yönünden Denetlenmesi Genelgesi” eklerinde yer alan Kontrol ve Denetim Formu” ile en az ayda bir kez denetlendiğine dair belgeler,</a:t>
            </a:r>
          </a:p>
          <a:p>
            <a:pPr>
              <a:lnSpc>
                <a:spcPct val="150000"/>
              </a:lnSpc>
            </a:pPr>
            <a:r>
              <a:rPr lang="tr-TR" sz="2000" b="1" dirty="0">
                <a:latin typeface="Arial" panose="020B0604020202020204" pitchFamily="34" charset="0"/>
                <a:cs typeface="Arial" panose="020B0604020202020204" pitchFamily="34" charset="0"/>
              </a:rPr>
              <a:t>9-Personel ilkyardım sertifikaları,</a:t>
            </a:r>
          </a:p>
          <a:p>
            <a:pPr>
              <a:lnSpc>
                <a:spcPct val="150000"/>
              </a:lnSpc>
            </a:pPr>
            <a:r>
              <a:rPr lang="tr-TR" sz="2000" b="1" dirty="0">
                <a:latin typeface="Arial" panose="020B0604020202020204" pitchFamily="34" charset="0"/>
                <a:cs typeface="Arial" panose="020B0604020202020204" pitchFamily="34" charset="0"/>
              </a:rPr>
              <a:t>10- Varsa Beslenme Dostu Okul ve/veya Beyaz Bayrak sertifikalarının birer örneği yer almalıdır.</a:t>
            </a:r>
          </a:p>
        </p:txBody>
      </p:sp>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002971" cy="1442906"/>
          </a:xfrm>
          <a:prstGeom prst="ellipse">
            <a:avLst/>
          </a:prstGeom>
          <a:ln>
            <a:noFill/>
          </a:ln>
          <a:effectLst>
            <a:softEdge rad="127000"/>
          </a:effectLst>
        </p:spPr>
      </p:pic>
      <p:sp>
        <p:nvSpPr>
          <p:cNvPr id="12" name="Metin kutusu 11"/>
          <p:cNvSpPr txBox="1"/>
          <p:nvPr/>
        </p:nvSpPr>
        <p:spPr>
          <a:xfrm>
            <a:off x="0" y="360215"/>
            <a:ext cx="12192000" cy="803567"/>
          </a:xfrm>
          <a:prstGeom prst="rect">
            <a:avLst/>
          </a:prstGeom>
          <a:solidFill>
            <a:srgbClr val="FF0000"/>
          </a:solidFill>
          <a:ln w="12700"/>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algn="ctr">
              <a:spcAft>
                <a:spcPts val="1200"/>
              </a:spcAft>
            </a:pPr>
            <a:r>
              <a:rPr lang="tr-TR" sz="2800" b="1" dirty="0" smtClean="0">
                <a:latin typeface="Bahnschrift" pitchFamily="34" charset="0"/>
              </a:rPr>
              <a:t>İŞYERİ SAĞLIK VE GÜVENLİK BİRİMİ</a:t>
            </a: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002971" cy="1442906"/>
          </a:xfrm>
          <a:prstGeom prst="ellipse">
            <a:avLst/>
          </a:prstGeom>
          <a:ln>
            <a:noFill/>
          </a:ln>
          <a:effectLst>
            <a:softEdge rad="127000"/>
          </a:effectLst>
        </p:spPr>
      </p:pic>
    </p:spTree>
    <p:extLst>
      <p:ext uri="{BB962C8B-B14F-4D97-AF65-F5344CB8AC3E}">
        <p14:creationId xmlns:p14="http://schemas.microsoft.com/office/powerpoint/2010/main" val="19040743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7</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pic>
        <p:nvPicPr>
          <p:cNvPr id="5" name="Resim 4"/>
          <p:cNvPicPr>
            <a:picLocks noChangeAspect="1"/>
          </p:cNvPicPr>
          <p:nvPr/>
        </p:nvPicPr>
        <p:blipFill>
          <a:blip r:embed="rId4"/>
          <a:stretch>
            <a:fillRect/>
          </a:stretch>
        </p:blipFill>
        <p:spPr>
          <a:xfrm>
            <a:off x="1279350" y="2036931"/>
            <a:ext cx="9065178" cy="4440623"/>
          </a:xfrm>
          <a:prstGeom prst="rect">
            <a:avLst/>
          </a:prstGeom>
        </p:spPr>
      </p:pic>
      <p:sp>
        <p:nvSpPr>
          <p:cNvPr id="6" name="Dikdörtgen 5"/>
          <p:cNvSpPr/>
          <p:nvPr/>
        </p:nvSpPr>
        <p:spPr>
          <a:xfrm>
            <a:off x="909038" y="2422730"/>
            <a:ext cx="1380506" cy="461665"/>
          </a:xfrm>
          <a:prstGeom prst="rect">
            <a:avLst/>
          </a:prstGeom>
        </p:spPr>
        <p:txBody>
          <a:bodyPr wrap="none">
            <a:spAutoFit/>
          </a:bodyPr>
          <a:lstStyle/>
          <a:p>
            <a:r>
              <a:rPr lang="tr-TR" sz="2400" b="1" dirty="0">
                <a:latin typeface="Arial" panose="020B0604020202020204" pitchFamily="34" charset="0"/>
                <a:cs typeface="Arial" panose="020B0604020202020204" pitchFamily="34" charset="0"/>
              </a:rPr>
              <a:t>ÖNEMLİ</a:t>
            </a:r>
          </a:p>
        </p:txBody>
      </p:sp>
      <p:sp>
        <p:nvSpPr>
          <p:cNvPr id="7" name="Dikdörtgen 6"/>
          <p:cNvSpPr/>
          <p:nvPr/>
        </p:nvSpPr>
        <p:spPr>
          <a:xfrm>
            <a:off x="3712864" y="1436766"/>
            <a:ext cx="4934236" cy="461665"/>
          </a:xfrm>
          <a:prstGeom prst="rect">
            <a:avLst/>
          </a:prstGeom>
        </p:spPr>
        <p:txBody>
          <a:bodyPr wrap="none">
            <a:spAutoFit/>
          </a:bodyPr>
          <a:lstStyle/>
          <a:p>
            <a:r>
              <a:rPr lang="tr-TR" sz="2400" b="1" dirty="0" smtClean="0">
                <a:latin typeface="Arial" panose="020B0604020202020204" pitchFamily="34" charset="0"/>
                <a:cs typeface="Arial" panose="020B0604020202020204" pitchFamily="34" charset="0"/>
              </a:rPr>
              <a:t>Okulların Yapacakları </a:t>
            </a:r>
            <a:r>
              <a:rPr lang="tr-TR" sz="2400" b="1" dirty="0">
                <a:latin typeface="Arial" panose="020B0604020202020204" pitchFamily="34" charset="0"/>
                <a:cs typeface="Arial" panose="020B0604020202020204" pitchFamily="34" charset="0"/>
              </a:rPr>
              <a:t>Çalışmalar</a:t>
            </a:r>
          </a:p>
        </p:txBody>
      </p:sp>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
            <a:ext cx="2002971" cy="1442906"/>
          </a:xfrm>
          <a:prstGeom prst="ellipse">
            <a:avLst/>
          </a:prstGeom>
          <a:ln>
            <a:noFill/>
          </a:ln>
          <a:effectLst>
            <a:softEdge rad="127000"/>
          </a:effectLst>
        </p:spPr>
      </p:pic>
      <p:sp>
        <p:nvSpPr>
          <p:cNvPr id="9" name="Metin kutusu 8"/>
          <p:cNvSpPr txBox="1"/>
          <p:nvPr/>
        </p:nvSpPr>
        <p:spPr>
          <a:xfrm>
            <a:off x="0" y="360215"/>
            <a:ext cx="12192000" cy="803567"/>
          </a:xfrm>
          <a:prstGeom prst="rect">
            <a:avLst/>
          </a:prstGeom>
          <a:solidFill>
            <a:srgbClr val="FF0000"/>
          </a:solidFill>
          <a:ln w="12700"/>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algn="ctr">
              <a:spcAft>
                <a:spcPts val="1200"/>
              </a:spcAft>
            </a:pPr>
            <a:r>
              <a:rPr lang="tr-TR" sz="2800" b="1" dirty="0" smtClean="0">
                <a:latin typeface="Bahnschrift" pitchFamily="34" charset="0"/>
              </a:rPr>
              <a:t>İŞYERİ SAĞLIK VE GÜVENLİK BİRİMİ</a:t>
            </a:r>
          </a:p>
        </p:txBody>
      </p:sp>
      <p:pic>
        <p:nvPicPr>
          <p:cNvPr id="10" name="Resim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002971" cy="1442906"/>
          </a:xfrm>
          <a:prstGeom prst="ellipse">
            <a:avLst/>
          </a:prstGeom>
          <a:ln>
            <a:noFill/>
          </a:ln>
          <a:effectLst>
            <a:softEdge rad="127000"/>
          </a:effectLst>
        </p:spPr>
      </p:pic>
    </p:spTree>
    <p:extLst>
      <p:ext uri="{BB962C8B-B14F-4D97-AF65-F5344CB8AC3E}">
        <p14:creationId xmlns:p14="http://schemas.microsoft.com/office/powerpoint/2010/main" val="26294733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Metin kutusu 8"/>
          <p:cNvSpPr txBox="1"/>
          <p:nvPr/>
        </p:nvSpPr>
        <p:spPr>
          <a:xfrm>
            <a:off x="0" y="360215"/>
            <a:ext cx="12192000" cy="803567"/>
          </a:xfrm>
          <a:prstGeom prst="rect">
            <a:avLst/>
          </a:prstGeom>
          <a:solidFill>
            <a:srgbClr val="FF0000"/>
          </a:solidFill>
          <a:ln w="12700"/>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algn="ctr">
              <a:spcAft>
                <a:spcPts val="1200"/>
              </a:spcAft>
            </a:pPr>
            <a:r>
              <a:rPr lang="tr-TR" sz="2800" b="1" dirty="0" smtClean="0">
                <a:latin typeface="Bahnschrift" pitchFamily="34" charset="0"/>
              </a:rPr>
              <a:t>İŞYERİ SAĞLIK VE GÜVENLİK BİRİMİ</a:t>
            </a:r>
          </a:p>
        </p:txBody>
      </p:sp>
      <p:sp>
        <p:nvSpPr>
          <p:cNvPr id="2" name="Slayt Numarası Yer Tutucusu 1"/>
          <p:cNvSpPr>
            <a:spLocks noGrp="1"/>
          </p:cNvSpPr>
          <p:nvPr>
            <p:ph type="sldNum" sz="quarter" idx="12"/>
          </p:nvPr>
        </p:nvSpPr>
        <p:spPr/>
        <p:txBody>
          <a:bodyPr/>
          <a:lstStyle/>
          <a:p>
            <a:fld id="{1EDBCF86-4C6C-45BD-AB90-9F5A9BF58ABB}" type="slidenum">
              <a:rPr lang="tr-TR" smtClean="0"/>
              <a:pPr/>
              <a:t>8</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pic>
        <p:nvPicPr>
          <p:cNvPr id="5" name="Resim 4"/>
          <p:cNvPicPr>
            <a:picLocks noChangeAspect="1"/>
          </p:cNvPicPr>
          <p:nvPr/>
        </p:nvPicPr>
        <p:blipFill>
          <a:blip r:embed="rId4"/>
          <a:stretch>
            <a:fillRect/>
          </a:stretch>
        </p:blipFill>
        <p:spPr>
          <a:xfrm>
            <a:off x="3637666" y="1303511"/>
            <a:ext cx="5072312" cy="646232"/>
          </a:xfrm>
          <a:prstGeom prst="rect">
            <a:avLst/>
          </a:prstGeom>
        </p:spPr>
      </p:pic>
      <p:pic>
        <p:nvPicPr>
          <p:cNvPr id="6" name="Resim 5"/>
          <p:cNvPicPr>
            <a:picLocks noChangeAspect="1"/>
          </p:cNvPicPr>
          <p:nvPr/>
        </p:nvPicPr>
        <p:blipFill>
          <a:blip r:embed="rId5"/>
          <a:stretch>
            <a:fillRect/>
          </a:stretch>
        </p:blipFill>
        <p:spPr>
          <a:xfrm>
            <a:off x="1571145" y="2482018"/>
            <a:ext cx="9162483" cy="3963873"/>
          </a:xfrm>
          <a:prstGeom prst="rect">
            <a:avLst/>
          </a:prstGeom>
        </p:spPr>
      </p:pic>
      <p:pic>
        <p:nvPicPr>
          <p:cNvPr id="7" name="Resim 6"/>
          <p:cNvPicPr>
            <a:picLocks noChangeAspect="1"/>
          </p:cNvPicPr>
          <p:nvPr/>
        </p:nvPicPr>
        <p:blipFill>
          <a:blip r:embed="rId6"/>
          <a:stretch>
            <a:fillRect/>
          </a:stretch>
        </p:blipFill>
        <p:spPr>
          <a:xfrm>
            <a:off x="1328341" y="1919206"/>
            <a:ext cx="10034886" cy="646232"/>
          </a:xfrm>
          <a:prstGeom prst="rect">
            <a:avLst/>
          </a:prstGeom>
        </p:spPr>
      </p:pic>
      <p:pic>
        <p:nvPicPr>
          <p:cNvPr id="8" name="Resim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2002971" cy="1442906"/>
          </a:xfrm>
          <a:prstGeom prst="ellipse">
            <a:avLst/>
          </a:prstGeom>
          <a:ln>
            <a:noFill/>
          </a:ln>
          <a:effectLst>
            <a:softEdge rad="127000"/>
          </a:effectLst>
        </p:spPr>
      </p:pic>
    </p:spTree>
    <p:extLst>
      <p:ext uri="{BB962C8B-B14F-4D97-AF65-F5344CB8AC3E}">
        <p14:creationId xmlns:p14="http://schemas.microsoft.com/office/powerpoint/2010/main" val="42148749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9</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pic>
        <p:nvPicPr>
          <p:cNvPr id="5" name="Resim 4"/>
          <p:cNvPicPr>
            <a:picLocks noChangeAspect="1"/>
          </p:cNvPicPr>
          <p:nvPr/>
        </p:nvPicPr>
        <p:blipFill>
          <a:blip r:embed="rId4"/>
          <a:stretch>
            <a:fillRect/>
          </a:stretch>
        </p:blipFill>
        <p:spPr>
          <a:xfrm>
            <a:off x="739302" y="1687134"/>
            <a:ext cx="11452698" cy="2341067"/>
          </a:xfrm>
          <a:prstGeom prst="rect">
            <a:avLst/>
          </a:prstGeom>
        </p:spPr>
      </p:pic>
      <p:pic>
        <p:nvPicPr>
          <p:cNvPr id="6" name="Resim 5"/>
          <p:cNvPicPr>
            <a:picLocks noChangeAspect="1"/>
          </p:cNvPicPr>
          <p:nvPr/>
        </p:nvPicPr>
        <p:blipFill>
          <a:blip r:embed="rId5"/>
          <a:stretch>
            <a:fillRect/>
          </a:stretch>
        </p:blipFill>
        <p:spPr>
          <a:xfrm>
            <a:off x="739302" y="1350331"/>
            <a:ext cx="8370533" cy="493819"/>
          </a:xfrm>
          <a:prstGeom prst="rect">
            <a:avLst/>
          </a:prstGeom>
        </p:spPr>
      </p:pic>
      <p:pic>
        <p:nvPicPr>
          <p:cNvPr id="7" name="Resim 6"/>
          <p:cNvPicPr>
            <a:picLocks noChangeAspect="1"/>
          </p:cNvPicPr>
          <p:nvPr/>
        </p:nvPicPr>
        <p:blipFill>
          <a:blip r:embed="rId6"/>
          <a:stretch>
            <a:fillRect/>
          </a:stretch>
        </p:blipFill>
        <p:spPr>
          <a:xfrm>
            <a:off x="1583870" y="4118094"/>
            <a:ext cx="8552352" cy="2667065"/>
          </a:xfrm>
          <a:prstGeom prst="rect">
            <a:avLst/>
          </a:prstGeom>
        </p:spPr>
      </p:pic>
      <p:pic>
        <p:nvPicPr>
          <p:cNvPr id="8" name="Resim 7"/>
          <p:cNvPicPr>
            <a:picLocks noChangeAspect="1"/>
          </p:cNvPicPr>
          <p:nvPr/>
        </p:nvPicPr>
        <p:blipFill>
          <a:blip r:embed="rId7"/>
          <a:stretch>
            <a:fillRect/>
          </a:stretch>
        </p:blipFill>
        <p:spPr>
          <a:xfrm>
            <a:off x="1342417" y="3729327"/>
            <a:ext cx="7602371" cy="499915"/>
          </a:xfrm>
          <a:prstGeom prst="rect">
            <a:avLst/>
          </a:prstGeom>
        </p:spPr>
      </p:pic>
      <p:pic>
        <p:nvPicPr>
          <p:cNvPr id="9" name="Resim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1"/>
            <a:ext cx="2002971" cy="1442906"/>
          </a:xfrm>
          <a:prstGeom prst="ellipse">
            <a:avLst/>
          </a:prstGeom>
          <a:ln>
            <a:noFill/>
          </a:ln>
          <a:effectLst>
            <a:softEdge rad="127000"/>
          </a:effectLst>
        </p:spPr>
      </p:pic>
      <p:sp>
        <p:nvSpPr>
          <p:cNvPr id="10" name="Metin kutusu 9"/>
          <p:cNvSpPr txBox="1"/>
          <p:nvPr/>
        </p:nvSpPr>
        <p:spPr>
          <a:xfrm>
            <a:off x="0" y="360215"/>
            <a:ext cx="12192000" cy="803567"/>
          </a:xfrm>
          <a:prstGeom prst="rect">
            <a:avLst/>
          </a:prstGeom>
          <a:solidFill>
            <a:srgbClr val="FF0000"/>
          </a:solidFill>
          <a:ln w="12700"/>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algn="ctr">
              <a:spcAft>
                <a:spcPts val="1200"/>
              </a:spcAft>
            </a:pPr>
            <a:r>
              <a:rPr lang="tr-TR" sz="2800" b="1" dirty="0" smtClean="0">
                <a:latin typeface="Bahnschrift" pitchFamily="34" charset="0"/>
              </a:rPr>
              <a:t>İŞYERİ SAĞLIK VE GÜVENLİK BİRİMİ</a:t>
            </a:r>
          </a:p>
        </p:txBody>
      </p:sp>
      <p:pic>
        <p:nvPicPr>
          <p:cNvPr id="11" name="Resim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2002971" cy="1442906"/>
          </a:xfrm>
          <a:prstGeom prst="ellipse">
            <a:avLst/>
          </a:prstGeom>
          <a:ln>
            <a:noFill/>
          </a:ln>
          <a:effectLst>
            <a:softEdge rad="127000"/>
          </a:effectLst>
        </p:spPr>
      </p:pic>
    </p:spTree>
    <p:extLst>
      <p:ext uri="{BB962C8B-B14F-4D97-AF65-F5344CB8AC3E}">
        <p14:creationId xmlns:p14="http://schemas.microsoft.com/office/powerpoint/2010/main" val="40358069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7371</TotalTime>
  <Words>862</Words>
  <Application>Microsoft Office PowerPoint</Application>
  <PresentationFormat>Özel</PresentationFormat>
  <Paragraphs>148</Paragraphs>
  <Slides>21</Slides>
  <Notes>1</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Ofis Teması</vt:lpstr>
      <vt:lpstr>  İŞYERİ SAĞLIK VE GÜVENLİK BİRİMİ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Faruk EREN</dc:creator>
  <cp:lastModifiedBy>EMRE</cp:lastModifiedBy>
  <cp:revision>800</cp:revision>
  <cp:lastPrinted>2018-06-05T14:42:51Z</cp:lastPrinted>
  <dcterms:created xsi:type="dcterms:W3CDTF">2018-02-16T13:33:45Z</dcterms:created>
  <dcterms:modified xsi:type="dcterms:W3CDTF">2020-02-21T08:58:54Z</dcterms:modified>
</cp:coreProperties>
</file>