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75" r:id="rId3"/>
    <p:sldId id="376" r:id="rId4"/>
    <p:sldId id="378" r:id="rId5"/>
    <p:sldId id="401" r:id="rId6"/>
    <p:sldId id="402" r:id="rId7"/>
    <p:sldId id="403" r:id="rId8"/>
    <p:sldId id="404" r:id="rId9"/>
    <p:sldId id="406" r:id="rId10"/>
    <p:sldId id="408" r:id="rId11"/>
    <p:sldId id="409" r:id="rId12"/>
    <p:sldId id="410" r:id="rId13"/>
    <p:sldId id="412" r:id="rId14"/>
    <p:sldId id="416" r:id="rId15"/>
    <p:sldId id="407" r:id="rId16"/>
    <p:sldId id="414" r:id="rId17"/>
    <p:sldId id="413" r:id="rId18"/>
    <p:sldId id="415" r:id="rId19"/>
    <p:sldId id="411" r:id="rId20"/>
    <p:sldId id="374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8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6" autoAdjust="0"/>
    <p:restoredTop sz="83421" autoAdjust="0"/>
  </p:normalViewPr>
  <p:slideViewPr>
    <p:cSldViewPr>
      <p:cViewPr varScale="1">
        <p:scale>
          <a:sx n="62" d="100"/>
          <a:sy n="62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yetişkinlere ve anne babalara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 ve A. Nilgün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Canel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2014, İstanbul, Yeşilay TBM Alan Kitaplığı Dizisi No: 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6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18-19 ve 22-24.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3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5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26-27.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26-27.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 ve A. Nilgün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Canel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2014, İstanbul, Yeşilay TBM Alan Kitaplığı Dizisi No: 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1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2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 ve A. Nilgün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Canel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2014, İstanbul, Yeşilay TBM Alan Kitaplığı Dizisi No: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9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8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Sigara Vücudun Düşmanı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5472608" cy="5632311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latin typeface="+mn-lt"/>
              </a:rPr>
              <a:t>- </a:t>
            </a: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öfkemi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yatıştırıyor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konsantrasyonumu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arttırıyor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insan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Benim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neyim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eksik</a:t>
            </a:r>
            <a:r>
              <a:rPr lang="en-US" sz="2000" dirty="0">
                <a:latin typeface="+mn-lt"/>
              </a:rPr>
              <a:t>?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ünlü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akıllı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Ben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mı</a:t>
            </a:r>
            <a:r>
              <a:rPr lang="tr-TR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akıllıyım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sanki</a:t>
            </a:r>
            <a:r>
              <a:rPr lang="en-US" sz="2000" dirty="0">
                <a:latin typeface="+mn-lt"/>
              </a:rPr>
              <a:t>?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Bizim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evde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herkes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Çayla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kahve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sigarasız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olmaz</a:t>
            </a:r>
            <a:r>
              <a:rPr lang="en-US" sz="2000" dirty="0">
                <a:latin typeface="+mn-lt"/>
              </a:rPr>
              <a:t>!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Çalışırken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içmek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lazım</a:t>
            </a:r>
            <a:r>
              <a:rPr lang="en-US" sz="2000" dirty="0">
                <a:latin typeface="+mn-lt"/>
              </a:rPr>
              <a:t>!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Yemekten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sonra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şart</a:t>
            </a:r>
            <a:r>
              <a:rPr lang="en-US" sz="2000" dirty="0">
                <a:latin typeface="+mn-lt"/>
              </a:rPr>
              <a:t>! </a:t>
            </a:r>
            <a:r>
              <a:rPr lang="en-US" sz="2000" dirty="0" err="1">
                <a:latin typeface="+mn-lt"/>
              </a:rPr>
              <a:t>Hazmettiriyor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Sigarasız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muhabbet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düşünülemez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açlığımı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bastırıyor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 smtClean="0"/>
              <a:t>- </a:t>
            </a: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içtiğim</a:t>
            </a:r>
            <a:r>
              <a:rPr lang="en-US" sz="2000" dirty="0">
                <a:latin typeface="+mn-lt"/>
              </a:rPr>
              <a:t> zaman </a:t>
            </a:r>
            <a:r>
              <a:rPr lang="en-US" sz="2000" dirty="0" err="1">
                <a:latin typeface="+mn-lt"/>
              </a:rPr>
              <a:t>kendimi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büyümüş</a:t>
            </a:r>
            <a:r>
              <a:rPr lang="en-US" sz="2000" dirty="0">
                <a:latin typeface="+mn-lt"/>
              </a:rPr>
              <a:t> </a:t>
            </a:r>
            <a:endParaRPr lang="tr-TR" sz="2000" dirty="0" smtClean="0">
              <a:latin typeface="+mn-lt"/>
            </a:endParaRPr>
          </a:p>
          <a:p>
            <a:r>
              <a:rPr lang="tr-TR" sz="2000" dirty="0">
                <a:latin typeface="+mn-lt"/>
              </a:rPr>
              <a:t> </a:t>
            </a:r>
            <a:r>
              <a:rPr lang="tr-TR" sz="2000" dirty="0" smtClean="0">
                <a:latin typeface="+mn-lt"/>
              </a:rPr>
              <a:t>  </a:t>
            </a:r>
            <a:r>
              <a:rPr lang="en-US" sz="2000" dirty="0" err="1" smtClean="0">
                <a:latin typeface="+mn-lt"/>
              </a:rPr>
              <a:t>hissediyorum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Arkadaşlarım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da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farklı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olmak</a:t>
            </a:r>
            <a:r>
              <a:rPr lang="en-US" sz="2000" dirty="0">
                <a:latin typeface="+mn-lt"/>
              </a:rPr>
              <a:t> </a:t>
            </a:r>
            <a:r>
              <a:rPr lang="tr-TR" sz="2000" dirty="0" smtClean="0">
                <a:latin typeface="+mn-lt"/>
              </a:rPr>
              <a:t>  </a:t>
            </a:r>
            <a:br>
              <a:rPr lang="tr-TR" sz="2000" dirty="0" smtClean="0">
                <a:latin typeface="+mn-lt"/>
              </a:rPr>
            </a:br>
            <a:r>
              <a:rPr lang="tr-TR" sz="2000" dirty="0" smtClean="0">
                <a:latin typeface="+mn-lt"/>
              </a:rPr>
              <a:t>   </a:t>
            </a:r>
            <a:r>
              <a:rPr lang="en-US" sz="2000" dirty="0" err="1" smtClean="0">
                <a:latin typeface="+mn-lt"/>
              </a:rPr>
              <a:t>istemiyorum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Daha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karizmatik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gösteriyor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Delikanlı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sigara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içer</a:t>
            </a:r>
            <a:r>
              <a:rPr lang="en-US" sz="2000" dirty="0">
                <a:latin typeface="+mn-lt"/>
              </a:rPr>
              <a:t>.</a:t>
            </a:r>
          </a:p>
          <a:p>
            <a:r>
              <a:rPr lang="tr-TR" sz="2000" dirty="0"/>
              <a:t>- </a:t>
            </a:r>
            <a:r>
              <a:rPr lang="en-US" sz="2000" dirty="0" err="1" smtClean="0">
                <a:latin typeface="+mn-lt"/>
              </a:rPr>
              <a:t>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havalı</a:t>
            </a:r>
            <a:r>
              <a:rPr lang="en-US" sz="20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6377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Hiç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YAP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!”lar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480131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Sağlığının kıymetini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Kendini iyi tanı!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“Ben sigara içmiyorum.” cümlesini gururla söyle!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Hayatına anlam katacak alışkanlıklar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Ailenle daha fazla zaman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Çoluğuna çocuğuna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örnek ol!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Gerektiğinde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“Hayır!” demeyi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Aklını kullan!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Spor yap!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Sağlıklı beslen!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bg1"/>
                </a:solidFill>
                <a:latin typeface="+mn-lt"/>
              </a:rPr>
              <a:t>Şartlanmışlıklarını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gözden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Stresle başa çıkmak için yöntemler geliştir!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Sorunlarınla yüzleş!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sorunlarını çözemeyeceğini, aksine başına sorunlar çıkaracağını aklında tut!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Parana sahip çık!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Emeğine ve emeğinin getirisine saygı duy!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“Zararın neresinden dönülse kârdır.” de ve sigara içmekten kendini kurtar!</a:t>
            </a:r>
          </a:p>
        </p:txBody>
      </p:sp>
    </p:spTree>
    <p:extLst>
      <p:ext uri="{BB962C8B-B14F-4D97-AF65-F5344CB8AC3E}">
        <p14:creationId xmlns:p14="http://schemas.microsoft.com/office/powerpoint/2010/main" val="1194090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Hiç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“YAP</a:t>
            </a: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MA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!”lar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480131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Sigarayı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yoldaş belleme!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Sigarayla hemhâl olma!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içenlerle beraber aynı ortamda oturma!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içilen ortamlara yaklaşma!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bir tek sorununu dahi çözeceğine inanma!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içmek için mazeret veya gerekçe arama!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Hayatını ve vücudunu zehirleyecek tütün ve tütün mamullerine meyletme!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sürüncemede bırakma!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hem canına hem malına yazık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Sigaradan göreceğin zararlara sadece kendinin üzülmeyeceğini bilmezlikten gelme!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yol açabileceği sorunları aklından çıkarma!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zararları benim başıma gelmez diye düşünme!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bırakmak için hasta olmayı bekleme!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içmeye devam etmek için herhangi bir bahaneye sığınma!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Sigarasız günlerini özlemekle yetinme!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Pasif içicilerin de sigaradan zarar gördüğünü unutma!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kendine verdiğin zararlara çevrendekileri ortak etme!</a:t>
            </a:r>
          </a:p>
        </p:txBody>
      </p:sp>
    </p:spTree>
    <p:extLst>
      <p:ext uri="{BB962C8B-B14F-4D97-AF65-F5344CB8AC3E}">
        <p14:creationId xmlns:p14="http://schemas.microsoft.com/office/powerpoint/2010/main" val="11583976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j-lt"/>
              </a:rPr>
              <a:t>Çocuğunuzu Tütün Bağımlılığından Nasıl Koruyabilirsiniz?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449353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bg1"/>
                </a:solidFill>
              </a:rPr>
              <a:t>Öncelikle </a:t>
            </a:r>
            <a:r>
              <a:rPr lang="tr-TR" sz="2200" dirty="0">
                <a:solidFill>
                  <a:schemeClr val="bg1"/>
                </a:solidFill>
              </a:rPr>
              <a:t>çocuğunuzun yanında veya sizi görebileceği bir mesafede asla sigara içmeyin.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Çocuğunuzun dumandan etkilenen bir pasif içici olmasına meydan vermeyin.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Çocuğunuz kaç yaşında olursa olsun, sigara paketlerini, tütün ürünlerini, nargile vb. maddeleri, kül tablalarını göz önünde bulundurmayın.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Evinizde kimsenin sigara içmesine müsaade etmeyin.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Eviniz dışındaki ortak yaşam alanlarınızda da sigara içmeyin ve içtirmeyin.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Mutlaka kurallarınız olsun ancak bu kuralların çocuğunuzun yaşına ve ihtiyaçlarına uygun olmasına dikkat edin.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Çocuğunuza hangi yaşta olursa olsun sigaranın uzak vadeli zararları kadar kısa vadeli zararlarını da anlatın</a:t>
            </a:r>
            <a:r>
              <a:rPr lang="tr-TR" sz="2200" dirty="0" smtClean="0">
                <a:solidFill>
                  <a:schemeClr val="bg1"/>
                </a:solidFill>
              </a:rPr>
              <a:t>.</a:t>
            </a:r>
            <a:endParaRPr lang="tr-T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47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j-lt"/>
              </a:rPr>
              <a:t>Çocuğunuzu Tütün Bağımlılığından Nasıl Koruyabilirsiniz?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38164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 smtClean="0">
                <a:solidFill>
                  <a:schemeClr val="bg1"/>
                </a:solidFill>
              </a:rPr>
              <a:t>Çocuğunuza </a:t>
            </a:r>
            <a:r>
              <a:rPr lang="tr-TR" sz="2200" dirty="0">
                <a:solidFill>
                  <a:schemeClr val="bg1"/>
                </a:solidFill>
              </a:rPr>
              <a:t>kendini özgür hissedebileceği ve özgürlük duygusunu tatmin edecek aktiviteler sunmaya çalışın.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Sigara kullanan birinden çocuğunuzun yanında bahsederken sigara kullanılması normalmiş havası veren cümleler kurmamaya özellikle özen gösterin.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Çocuğunuzla tütün maddeleri kullanımı konusunda bir defaya mahsus değil, düzenli konuşmalar yapın.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Seyrettiğiniz filmlerde, reklamlarda yer alan yanlış imalar hakkında çocuğunuzla konuşmayı âdet edinin.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>
                <a:solidFill>
                  <a:schemeClr val="bg1"/>
                </a:solidFill>
              </a:rPr>
              <a:t>Özellikle sigara kullanmaya akran baskısıyla başlandığını ona anlatın ve arkadaşları sigara teklif ederse ne cevap verebileceğini tartışın.</a:t>
            </a:r>
          </a:p>
        </p:txBody>
      </p:sp>
    </p:spTree>
    <p:extLst>
      <p:ext uri="{BB962C8B-B14F-4D97-AF65-F5344CB8AC3E}">
        <p14:creationId xmlns:p14="http://schemas.microsoft.com/office/powerpoint/2010/main" val="20621709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9" y="360255"/>
            <a:ext cx="2321855" cy="182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" y="2370965"/>
            <a:ext cx="2176455" cy="2294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8" y="110808"/>
            <a:ext cx="2899207" cy="2527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64" y="4203984"/>
            <a:ext cx="1796004" cy="2496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63" y="79055"/>
            <a:ext cx="2050891" cy="2742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86" y="3923607"/>
            <a:ext cx="1879025" cy="2818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57" y="2069410"/>
            <a:ext cx="2596297" cy="2596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29" y="1640050"/>
            <a:ext cx="2506901" cy="188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02" y="331382"/>
            <a:ext cx="1447771" cy="3705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23" y="394525"/>
            <a:ext cx="1991924" cy="2644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4665707"/>
            <a:ext cx="2270118" cy="188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37" y="4111010"/>
            <a:ext cx="2904724" cy="2182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4"/>
            <a:ext cx="2037878" cy="2037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4148" y="1720840"/>
            <a:ext cx="8715705" cy="39703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Çocuğunuz kendisine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uzatılan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kere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derse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sonrakilere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de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diyebilecektir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Ona 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demeyi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öğre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tin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9" y="360255"/>
            <a:ext cx="2321855" cy="182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" y="2370965"/>
            <a:ext cx="2176455" cy="2294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8" y="110808"/>
            <a:ext cx="2899207" cy="2527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64" y="4203984"/>
            <a:ext cx="1796004" cy="2496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63" y="79055"/>
            <a:ext cx="2050891" cy="2742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86" y="3923607"/>
            <a:ext cx="1879025" cy="2818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57" y="2069410"/>
            <a:ext cx="2596297" cy="2596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29" y="1640050"/>
            <a:ext cx="2506901" cy="188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02" y="331382"/>
            <a:ext cx="1447771" cy="3705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23" y="394525"/>
            <a:ext cx="1991924" cy="2644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4665707"/>
            <a:ext cx="2270118" cy="188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37" y="4111010"/>
            <a:ext cx="2904724" cy="2182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4"/>
            <a:ext cx="2037878" cy="2037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8" y="4581609"/>
            <a:ext cx="921524" cy="5429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4148" y="1720840"/>
            <a:ext cx="8715705" cy="39703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!</a:t>
            </a:r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Çocuğunuz kendisine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</a:rPr>
              <a:t>uzatılan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diyebiliyor mu?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         Kendiniz kaç </a:t>
            </a:r>
            <a:r>
              <a:rPr lang="tr-TR" sz="3600" dirty="0">
                <a:solidFill>
                  <a:schemeClr val="bg1"/>
                </a:solidFill>
                <a:latin typeface="+mn-lt"/>
              </a:rPr>
              <a:t>türlü “Hayır!” </a:t>
            </a:r>
            <a:r>
              <a:rPr lang="tr-TR" sz="3600" dirty="0" smtClean="0">
                <a:solidFill>
                  <a:schemeClr val="bg1"/>
                </a:solidFill>
                <a:latin typeface="+mn-lt"/>
              </a:rPr>
              <a:t>diyebilirsiniz.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  <a:latin typeface="+mn-lt"/>
              </a:rPr>
              <a:t>Haydi, deneyin!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2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j-lt"/>
              </a:rPr>
              <a:t>Ya İçiyorsa?</a:t>
            </a:r>
          </a:p>
          <a:p>
            <a:r>
              <a:rPr lang="tr-TR" sz="3600" dirty="0">
                <a:solidFill>
                  <a:srgbClr val="FF0000"/>
                </a:solidFill>
                <a:latin typeface="+mj-lt"/>
              </a:rPr>
              <a:t>Çocuğunuzun Sigara İçtiğini Fark Ederseniz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5324535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Öncelikle Şunları Dikkate Alın!</a:t>
            </a:r>
          </a:p>
          <a:p>
            <a:r>
              <a:rPr lang="tr-TR" sz="2000" b="1" dirty="0">
                <a:solidFill>
                  <a:schemeClr val="bg1"/>
                </a:solidFill>
              </a:rPr>
              <a:t>Sigaraya başlamak kolaydır fakat sigarayı bırakmak zordur. Çünkü: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Nikotin yüksek oranda bağımlılık yapar.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Bırakmaya çalışan kullanıcıların en az yarısı tekrar kullanma isteği duyar.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Kullanıcıların çoğu sigarasız bir hayatı hayal etmekte zorlanırlar.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Bazı kullanıcılar tek başlarına yardımsız bırakabileceklerini düşünürler.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Bazı kullanıcılar olumsuz duygularla baş etme stratejileriyle ilgili sınırlı birikime sahiptirler.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Bazı kullanıcılar sigaranın sebep olduğu riskleri tam olarak algılayamamakta ve gerçeği kabullenememektedirler.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Pek çok sigara bırakma girişiminde bulunmuş ve yeniden başlamış insan öz güvenini kaybetmekte ve yeniden bırakma girişimine cesaret edememektedir.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Bazı kullanıcılar sigarayı bırakmanın çok kolay olduğuna dolayısıyla bununla uğraşmaya gerek olmadığına dair yanlış bir anlayışa sahiptirler</a:t>
            </a:r>
            <a:r>
              <a:rPr lang="tr-TR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Sakin olun ve ani tepki vermekten kaçının.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Eğer onu sigarayı içerken yakalarsanız sükûnetinizi koruyun ve ona zarar verici davranışlardan uzak durun</a:t>
            </a:r>
            <a:r>
              <a:rPr lang="tr-TR" sz="2000" dirty="0" smtClean="0">
                <a:solidFill>
                  <a:schemeClr val="bg1"/>
                </a:solidFill>
              </a:rPr>
              <a:t>.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08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j-lt"/>
              </a:rPr>
              <a:t>Ya İçiyorsa?</a:t>
            </a:r>
          </a:p>
          <a:p>
            <a:r>
              <a:rPr lang="tr-TR" sz="3600" dirty="0">
                <a:solidFill>
                  <a:srgbClr val="FF0000"/>
                </a:solidFill>
                <a:latin typeface="+mj-lt"/>
              </a:rPr>
              <a:t>Çocuğunuzun Sigara İçtiğini Fark Ederseniz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640960" cy="501675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bg1"/>
                </a:solidFill>
              </a:rPr>
              <a:t>Öncelikle </a:t>
            </a:r>
            <a:r>
              <a:rPr lang="tr-TR" sz="2000" dirty="0">
                <a:solidFill>
                  <a:schemeClr val="bg1"/>
                </a:solidFill>
              </a:rPr>
              <a:t>sigarayı nereden bulduğunu sorun. Ancak asla arkadaşlarının ailelerini aramak gibi tehditler savurmayın.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Ona neden sigara içmek istediğini sorun. Konu hakkında kendi açıklamasını yapmasına müsaade edin ve onu dikkatle dinleyin.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Sigaranın bağımlılık yapıcı bir madde olduğunu ve neden olacağı zararları ona anlatın.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Sigara içmesini onaylamadığınızı belirtin ve bırakmasını istediğinizi söyleyin. Onu çok sevdiğinizi ve bu şekilde kendisine zarar vermesini istemediğinizi belirtin.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Unutmayın ki onu korkutarak sigarayı bıraktıramazsınız. Tehdit ve korkutma onu sadece yalan söylemeye teşvik eder.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Sigara davranışının fiziksel görünümüne etkilerinden bahsedin.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Gerekirse sigarayı bırakması karşılığında ona bir ödül vadedin.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Gençlerin </a:t>
            </a:r>
            <a:r>
              <a:rPr lang="tr-TR" sz="2000" dirty="0" smtClean="0">
                <a:solidFill>
                  <a:schemeClr val="bg1"/>
                </a:solidFill>
              </a:rPr>
              <a:t>çoğu </a:t>
            </a:r>
            <a:r>
              <a:rPr lang="tr-TR" sz="2000" dirty="0">
                <a:solidFill>
                  <a:schemeClr val="bg1"/>
                </a:solidFill>
              </a:rPr>
              <a:t>sigarayı bir büyüme göstergesi olarak kullanmaktadır. Çocuğunuza bu konuda model olmayın.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Çocuğunuzu özellikle spor, dans, müzik gibi bir uğraşıya yöneltin.</a:t>
            </a:r>
          </a:p>
        </p:txBody>
      </p:sp>
    </p:spTree>
    <p:extLst>
      <p:ext uri="{BB962C8B-B14F-4D97-AF65-F5344CB8AC3E}">
        <p14:creationId xmlns:p14="http://schemas.microsoft.com/office/powerpoint/2010/main" val="8702567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46" y="5157192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1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+mn-lt"/>
              </a:rPr>
              <a:t>Tütün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ürünlerinden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biri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olan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ve</a:t>
            </a:r>
            <a:r>
              <a:rPr lang="en-US" sz="4200" dirty="0">
                <a:latin typeface="+mn-lt"/>
              </a:rPr>
              <a:t> 4.000’den </a:t>
            </a:r>
            <a:r>
              <a:rPr lang="en-US" sz="4200" dirty="0" err="1">
                <a:latin typeface="+mn-lt"/>
              </a:rPr>
              <a:t>fazla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kimyasal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madde</a:t>
            </a:r>
            <a:r>
              <a:rPr lang="en-US" sz="4200" dirty="0">
                <a:latin typeface="+mn-lt"/>
              </a:rPr>
              <a:t> </a:t>
            </a:r>
            <a:r>
              <a:rPr lang="en-US" sz="4200" dirty="0" err="1">
                <a:latin typeface="+mn-lt"/>
              </a:rPr>
              <a:t>içeren</a:t>
            </a:r>
            <a:r>
              <a:rPr lang="en-US" sz="4200" dirty="0">
                <a:latin typeface="+mn-lt"/>
              </a:rPr>
              <a:t> </a:t>
            </a:r>
            <a:endParaRPr lang="tr-TR" sz="4200" dirty="0" smtClean="0">
              <a:latin typeface="+mn-lt"/>
            </a:endParaRPr>
          </a:p>
          <a:p>
            <a:r>
              <a:rPr lang="tr-TR" sz="4200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sigara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, ne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yapar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8696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517232"/>
            <a:ext cx="822960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Thomas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Lauridsen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Hayati Kayhan,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Daniele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Depascale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831days,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Sondem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Dmytro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Tolokonov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jr_casas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ronnie2405,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Budimir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Jevtic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MediablitzImages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kmiragaya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Syda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Productions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Igarts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slasnyi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bruno135_406,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Sebastian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Gauert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Gelpi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Rui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Vale de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Sousa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Voyagerix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Axel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Bueckert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DenisNata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tkarkkainen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vege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Africa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Sychugina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Elena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georgemuresan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zetwe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Artistan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Igor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Zakowski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– 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57" y="2662130"/>
            <a:ext cx="9716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72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Sigarayı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ciğerlere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çekerek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kişi</a:t>
            </a:r>
            <a:r>
              <a:rPr lang="en-US" sz="2600" dirty="0">
                <a:latin typeface="+mn-lt"/>
              </a:rPr>
              <a:t> her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sigarada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ortalama</a:t>
            </a:r>
            <a:r>
              <a:rPr lang="en-US" sz="2600" dirty="0">
                <a:latin typeface="+mn-lt"/>
              </a:rPr>
              <a:t> 1 </a:t>
            </a:r>
            <a:r>
              <a:rPr lang="en-US" sz="2600" dirty="0" err="1">
                <a:latin typeface="+mn-lt"/>
              </a:rPr>
              <a:t>ila</a:t>
            </a:r>
            <a:r>
              <a:rPr lang="en-US" sz="2600" dirty="0">
                <a:latin typeface="+mn-lt"/>
              </a:rPr>
              <a:t> 2 mg </a:t>
            </a:r>
            <a:r>
              <a:rPr lang="en-US" sz="2600" dirty="0" err="1">
                <a:latin typeface="+mn-lt"/>
              </a:rPr>
              <a:t>kadar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nikotin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alır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Nikotin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yoluyla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ağzın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kaplayan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mukoza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yardımıyla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çekilmesiyle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ciğerler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tarafından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emilir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Beyin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vücut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üzerinde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kısmı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henüz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tespit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edilememiş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karmaşık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birtakım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etkileri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vardır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latin typeface="+mn-lt"/>
              </a:rPr>
              <a:t>Nikotin y</a:t>
            </a:r>
            <a:r>
              <a:rPr lang="en-US" sz="2600" dirty="0" err="1" smtClean="0">
                <a:latin typeface="+mn-lt"/>
              </a:rPr>
              <a:t>ağ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dokusunda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biriktiğinden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sigara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bırakıldıktan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dahi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vücuttan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atılması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çok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uzun</a:t>
            </a:r>
            <a:r>
              <a:rPr lang="en-US" sz="2600" dirty="0">
                <a:latin typeface="+mn-lt"/>
              </a:rPr>
              <a:t> zaman </a:t>
            </a:r>
            <a:r>
              <a:rPr lang="en-US" sz="2600" dirty="0" err="1">
                <a:latin typeface="+mn-lt"/>
              </a:rPr>
              <a:t>alır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Özellikle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ergenlik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döneminde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fiziksel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bilişsel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gelişimi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olumsuz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etkiler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Bağımlılık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potansiyeli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çok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güçlüdür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bırakmak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çok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zordur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78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51520" y="980728"/>
            <a:ext cx="87129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chemeClr val="bg1"/>
                </a:solidFill>
                <a:latin typeface="+mn-lt"/>
              </a:rPr>
              <a:t>Sigaranın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bilinmeyen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zehirli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bulunmaktadır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Aşağıda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bazıları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yer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Hangisi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nerelerde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kullanılıyor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?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Araştırınız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Kimyadan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Konuşalım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11804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akrolein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38708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benzen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2941" y="5272161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tolüen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44356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katran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974124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arsenik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523" y="3721025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bütan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635" y="4290262"/>
            <a:ext cx="1378818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kadmiyum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123" y="4746792"/>
            <a:ext cx="1964053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hidrojen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siyanür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3532" y="3270639"/>
            <a:ext cx="1165471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amonyak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471" y="5283482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metanol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8635" y="6456038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tiner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127" y="3030646"/>
            <a:ext cx="1604472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azotoksitler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440" y="3852971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DDT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6537" y="5272161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naftalin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2533" y="4118088"/>
            <a:ext cx="1535251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formaldehid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3561" y="6432199"/>
            <a:ext cx="1684111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uçucu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aminler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9251" y="6260878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radon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70725" y="3709168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aseton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1752" y="5601415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kurşun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134" y="6097405"/>
            <a:ext cx="11161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nikotin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7505" y="4556659"/>
            <a:ext cx="2016224" cy="40011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+mn-lt"/>
              </a:rPr>
              <a:t>karbon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monoksit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067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6552728" cy="4893647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Kalp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atışının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hızlanması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basıncının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Midenin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asit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Böbreklerin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olması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gerekenden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miktarda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idrar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Beynin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sinir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sisteminin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hızlı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çalışması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yavaşlaması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İştahsızlık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Koku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tat alma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duyularının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Akciğerlerdeki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küçük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liflerin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havayollarının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gerektiği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çalışmaması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El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parmaklarına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Beyindeki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yavaşlaması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979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20992"/>
            <a:ext cx="5976664" cy="341632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nefessiz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kalmak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öksürmek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Dişlerde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sarı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siyah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lekelerin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oluşması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kırışık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kuru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ciltle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olduğundan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yaşlı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görünmek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Kadınlarda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erkeklerde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kısırlık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riski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Kemiklerde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kırılma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riskinin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Saçlarda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dökülme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Tırnaklarda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sararma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+mn-lt"/>
              </a:rPr>
              <a:t>Kötü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nefes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kokusu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386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772816"/>
            <a:ext cx="4608512" cy="501675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Özellikle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ciğerlerdeki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kalpteki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damarlarının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daralması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kalınlaşması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Solunumla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enfeksiyonlar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bronşit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Zatürree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Astım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ülseri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Damar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ağrıları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krizi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Felç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Parmaklarda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kangren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İktidarsızlık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Akciğer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böbrek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pankreas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gırtlak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mesane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rahim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kanseri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Sigaranın Tetiklediği </a:t>
            </a:r>
            <a:r>
              <a:rPr lang="tr-TR" sz="5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Hastalıklar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35996" y="1544304"/>
            <a:ext cx="4499992" cy="32763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Katliam gibi…</a:t>
            </a:r>
            <a:endParaRPr lang="en-US" dirty="0"/>
          </a:p>
          <a:p>
            <a:r>
              <a:rPr lang="tr-TR" dirty="0"/>
              <a:t>Sigaradan dünyada her yıl 4,9 milyon kişi ölüyor, yani günde 13.000 kişi...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14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1880" y="7006146"/>
            <a:ext cx="5400600" cy="1809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mesane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prostat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bacak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damarı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ülser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pankreas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krizi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1-4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esrar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yemek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borusu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8-10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bronşit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kadınlarda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kısırlık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erkeklerde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iktidarsızlık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ani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ölüm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bademcik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7-11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diş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eti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5-14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gırtlak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rahim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ağzı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akciğer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felç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olma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2-22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ağız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3-30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dil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4-33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kokain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</a:t>
            </a:r>
            <a:br>
              <a:rPr lang="tr-TR" sz="5200" dirty="0" smtClean="0">
                <a:solidFill>
                  <a:srgbClr val="FF0000"/>
                </a:solidFill>
                <a:latin typeface="+mj-lt"/>
              </a:rPr>
            </a:br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Arttırdığı </a:t>
            </a:r>
          </a:p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Riskler</a:t>
            </a:r>
            <a:endParaRPr lang="tr-TR" sz="5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6605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-3.6784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1884" y="5848816"/>
            <a:ext cx="8586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+mn-lt"/>
              </a:rPr>
              <a:t>Karikatüre bir alt yazı veya konuşma balonu yazalım. </a:t>
            </a:r>
            <a:r>
              <a:rPr lang="tr-TR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tr-TR" sz="2800" dirty="0">
                <a:solidFill>
                  <a:schemeClr val="bg1"/>
                </a:solidFill>
                <a:latin typeface="+mn-lt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Haydi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alın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kalemlerinizi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yaratıcılığınızı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konuşturun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Gülelim</a:t>
            </a:r>
            <a:r>
              <a:rPr lang="tr-TR" sz="4400" dirty="0" smtClean="0">
                <a:solidFill>
                  <a:srgbClr val="FF0000"/>
                </a:solidFill>
                <a:latin typeface="+mj-lt"/>
              </a:rPr>
              <a:t>!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462088"/>
            <a:ext cx="3257550" cy="3933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095375"/>
            <a:ext cx="3257550" cy="466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1095375"/>
            <a:ext cx="4143375" cy="466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1643063"/>
            <a:ext cx="7191375" cy="3571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10411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65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1988</Words>
  <Application>Microsoft Office PowerPoint</Application>
  <PresentationFormat>Ekran Gösterisi (4:3)</PresentationFormat>
  <Paragraphs>292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Company>EDAM (Eğitim Danışmanlığı ve Araştırmaları Merkezi)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tutun bagimliligi_yetiskin</dc:title>
  <dc:creator>Mustafa; Alpaslan; Hatice; EDAM</dc:creator>
  <dc:description>Bu sunu Yeşilay tarafından yetişkinlere ve anne babalara yönelik hazırlanmış aşağıdaki kitapçıktan yararlanılarak oluşturulmuştur:_x000d_
Sigara Vücudun Düşmanı, Itır Tarı Cömert ve A. Nilgün Canel, 2014, İstanbul, Yeşilay TBM Alan Kitaplığı Dizisi No: 8.</dc:description>
  <cp:lastModifiedBy>Fuat Arca</cp:lastModifiedBy>
  <cp:revision>1271</cp:revision>
  <dcterms:created xsi:type="dcterms:W3CDTF">2010-12-23T09:12:01Z</dcterms:created>
  <dcterms:modified xsi:type="dcterms:W3CDTF">2015-02-24T15:30:52Z</dcterms:modified>
</cp:coreProperties>
</file>