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7" r:id="rId2"/>
    <p:sldId id="375" r:id="rId3"/>
    <p:sldId id="412" r:id="rId4"/>
    <p:sldId id="413" r:id="rId5"/>
    <p:sldId id="415" r:id="rId6"/>
    <p:sldId id="417" r:id="rId7"/>
    <p:sldId id="416" r:id="rId8"/>
    <p:sldId id="478" r:id="rId9"/>
    <p:sldId id="473" r:id="rId10"/>
    <p:sldId id="474" r:id="rId11"/>
    <p:sldId id="475" r:id="rId12"/>
    <p:sldId id="476" r:id="rId13"/>
    <p:sldId id="479" r:id="rId14"/>
    <p:sldId id="480" r:id="rId15"/>
    <p:sldId id="481" r:id="rId16"/>
    <p:sldId id="482" r:id="rId17"/>
    <p:sldId id="414" r:id="rId18"/>
    <p:sldId id="374" r:id="rId1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39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D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0803" autoAdjust="0"/>
  </p:normalViewPr>
  <p:slideViewPr>
    <p:cSldViewPr>
      <p:cViewPr varScale="1">
        <p:scale>
          <a:sx n="60" d="100"/>
          <a:sy n="60" d="100"/>
        </p:scale>
        <p:origin x="16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yetişkinlere ve anne babalara yönelik hazırlanmış aşağıdaki kitapçıktan ulaşabilirsiniz: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 ve A. Esra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İşmen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Gazioğlu, 2014, İstanbul, Yeşilay TBM Alan Kitaplığı Dizisi No: 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18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24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6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24-27.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24-27.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30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24-27.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34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yetişkinlere ve anne babalara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 ve A. Esra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İşmen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Gazioğlu, 2014, İstanbul, Yeşilay TBM Alan Kitaplığı Dizisi No: 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6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yetişkinlere ve anne babalara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 ve A. Esra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İşmen</a:t>
            </a:r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Gazioğlu, 2014, İstanbul, Yeşilay TBM Alan Kitaplığı Dizisi No: 9.</a:t>
            </a:r>
            <a:endParaRPr lang="tr-TR" b="0" smtClean="0"/>
          </a:p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2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1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7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5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6-9.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50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10-15.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13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2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10-17.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70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9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413266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(2/4)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2320" y="1991737"/>
            <a:ext cx="61734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Kullandığınız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İşlevlerden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Uzak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Durun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Sık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kullandığınız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ürününün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işlevinden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olabildiğince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uzaklaşıp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alternatiflerine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yönelebilir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örneğin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e-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postayı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kullanıyorsanız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klasik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mektuplara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başvurabilirsiniz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Hatırlatıcı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Kartlar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Kullanın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Teknolojinin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kullanımının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neler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kaybettireceğini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hatırlatıcı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kartları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,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kullandığınız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aracın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yerlerine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asabilirsiniz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Ölmeden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Yapmak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İstediklerinizi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Listeleyin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Hep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yapmak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isteyip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yapmaya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türlü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vakit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bulamadığınız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faaliyetleri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yazıp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sırayla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yapmaya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başlayabilirsiniz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</a:rPr>
              <a:t>Kendiniz veya çocuğunuz t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eknoloji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yahut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bundan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                                             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apmalısınız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75208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413266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(3/4)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1991737"/>
            <a:ext cx="61014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Aile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Terapisine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Başvurun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aile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ilişkilerinin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tedavisinde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önemli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husus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olduğunu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dikkate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alabilirsiniz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Bağımlısı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Olduğunuz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Teknolojik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Cihazı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Ailece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Kullanın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Evde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sayıda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konusu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cihazları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azaltıp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cihazı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ortak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kullanım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alanında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evin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diğer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üyeleriyle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paylaşarak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Spor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Yapın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Spor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yapmak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vücutta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biriken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enerjiyi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şekilde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boşaltmayı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sağlayacağından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tedavi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sürecini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kolaylaştırabilecektir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</a:rPr>
              <a:t>Kendiniz veya çocuğunuz t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eknoloji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yahut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bundan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                                             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apmalısınız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84778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453336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(4/4)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2350616"/>
            <a:ext cx="602942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Yardım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Destek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İsteyin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Aile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üyelerinden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yakın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arkadaşlardan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yardım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istemek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hem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sürekli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destek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mekanizması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bulabilmenizi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hem de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tedavi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sürecini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devam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ettirebilmenizi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sağlayacaktır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Düşüncelerinizi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Kontrol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Edin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sebep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da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arttıran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otomatik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düşüncelerinizi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şartlanmışlıklarınızı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gözden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geçirebilirsiniz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Sosyal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Beceriler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Edinin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+mn-lt"/>
              </a:rPr>
              <a:t>Yeni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sosyal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becerilerin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kazanılması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tedavisinde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oldukça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faydalı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olabilmektedir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</a:rPr>
              <a:t>Kendiniz veya çocuğunuz t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eknoloji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yahut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bundan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                                             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apmalısınız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0362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2984299"/>
            <a:ext cx="5760639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600" dirty="0" smtClean="0">
                <a:solidFill>
                  <a:schemeClr val="bg1"/>
                </a:solidFill>
                <a:latin typeface="+mn-lt"/>
              </a:rPr>
              <a:t>YERLİ YERİNDE!</a:t>
            </a:r>
            <a:endParaRPr lang="tr-TR" sz="6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 rot="1702426">
            <a:off x="5779765" y="652461"/>
            <a:ext cx="38874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b="1" dirty="0">
                <a:solidFill>
                  <a:srgbClr val="FF0000"/>
                </a:solidFill>
                <a:latin typeface="+mj-lt"/>
              </a:rPr>
              <a:t>Çocuğunuzun Teknoloji ile İlişkisi Nasıl Olmalı?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4067944" y="5106951"/>
            <a:ext cx="4104457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000" dirty="0" smtClean="0">
                <a:solidFill>
                  <a:schemeClr val="bg1"/>
                </a:solidFill>
                <a:latin typeface="+mn-lt"/>
              </a:rPr>
              <a:t>YETERİNCE!</a:t>
            </a:r>
            <a:endParaRPr lang="tr-TR" sz="6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71740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680" y="2492896"/>
            <a:ext cx="8332546" cy="397031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Hem kendinizin hem de çocuğunuzun ne seyredeceği veya hangi programları kullanacağı konusunda seçici olun.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Çocuğunuzu ekranla </a:t>
            </a:r>
            <a:r>
              <a:rPr lang="tr-TR" dirty="0" err="1">
                <a:solidFill>
                  <a:schemeClr val="bg1"/>
                </a:solidFill>
                <a:latin typeface="+mn-lt"/>
              </a:rPr>
              <a:t>başbaşa</a:t>
            </a:r>
            <a:r>
              <a:rPr lang="tr-TR" dirty="0">
                <a:solidFill>
                  <a:schemeClr val="bg1"/>
                </a:solidFill>
                <a:latin typeface="+mn-lt"/>
              </a:rPr>
              <a:t> bırakmayın.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Çocuğunuzun teknolojik aygıtta kullandığı yazılım veya seyrettikleriyle ilgili sorular sorun.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Teknolojinin ailece birlikte geçirilen zamanların ya da oyun saatlerinin yerini almasına izin vermeyin.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Problemlerini şiddet kullanarak çözen karakterlerin yer aldığı programlardan, şiddet içeren oyunlardan çocuğunuzu uzak tutun.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Çizgi film karakterlerinin yaptıklarının hayal mahsulü ve kurgu olduğunu uygun bir dille çocuğunuza anlatın.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+mn-lt"/>
              </a:rPr>
              <a:t>Çocuğunuza izlediği filmlerde veya oynadığı oyunlarda yer alan belli karakterleri niçin sevdiğini sorun, bu konu üzerinde karşılıklı konuşun.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Çocuğunuzu kendi film veya oyun karakterlerini yaratması için teşvik edin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468679" y="369285"/>
            <a:ext cx="8352928" cy="1754326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171450" indent="-1714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600" dirty="0">
                <a:latin typeface="+mj-lt"/>
              </a:rPr>
              <a:t>Televizyon, bilgisayar, tablet, cep telefonu ve sair teknoloji ürünleri ile çocuğunuzun ilişkisinde denge kurmak için…</a:t>
            </a:r>
          </a:p>
        </p:txBody>
      </p:sp>
    </p:spTree>
    <p:extLst>
      <p:ext uri="{BB962C8B-B14F-4D97-AF65-F5344CB8AC3E}">
        <p14:creationId xmlns:p14="http://schemas.microsoft.com/office/powerpoint/2010/main" val="24872849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679" y="2492896"/>
            <a:ext cx="8352928" cy="397031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171450" indent="-1714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/>
              <a:t>Ergenlik </a:t>
            </a:r>
            <a:r>
              <a:rPr lang="tr-TR" sz="1800" dirty="0"/>
              <a:t>çağındaki çocuğunuza televizyonda gördüklerine eleştirel yaklaşabilmesi için seyrettikleriyle ilgili sorular sorun.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Çocuğunuzun televizyon programlarıyla reklamlar arasında sıkı bir bağ olduğunu fark etmesine yardımcı olun.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Çocuğunuzdan televizyon, bilgisayar ve tablet olmadan birlikte yapabileceğiniz eğlenceli etkinlikler belirlemesini isteyin ve uygun olanlarını gerçekleştirmeye çalışın.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Çocuğunuzun severek oynadığı bir oyunu siz de kendi kendinize oynayın, seyrettiği filmleri seyredin, takip ettiği sitelere girin. Böylece çocuğunuzla üzerinde konuşabileceğiniz ortak bir konu edinin.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Çocuğunuzla birlikte televizyon, bilgisayar, tablet vb. kullanımının kurallarını belirleyin.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Çocuğunuzun ekran başında geçireceği günlük süre için mutlaka bir zaman sınırlaması getirin</a:t>
            </a:r>
            <a:r>
              <a:rPr lang="tr-TR" sz="18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Çocuğunuzun oynayacağı oyunların pedagojik ilkeler gözetilerek hazırlandığından ve güvenilir kaynaklardan geldiğinden emin olun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68679" y="369285"/>
            <a:ext cx="8352928" cy="1754326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171450" indent="-1714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600" dirty="0">
                <a:latin typeface="+mj-lt"/>
              </a:rPr>
              <a:t>Televizyon, bilgisayar, tablet, cep telefonu ve sair teknoloji ürünleri ile çocuğunuzun ilişkisinde denge kurmak için…</a:t>
            </a:r>
          </a:p>
        </p:txBody>
      </p:sp>
    </p:spTree>
    <p:extLst>
      <p:ext uri="{BB962C8B-B14F-4D97-AF65-F5344CB8AC3E}">
        <p14:creationId xmlns:p14="http://schemas.microsoft.com/office/powerpoint/2010/main" val="13480508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679" y="2492896"/>
            <a:ext cx="8332546" cy="369331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171450" indent="-1714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/>
              <a:t>Televizyon</a:t>
            </a:r>
            <a:r>
              <a:rPr lang="tr-TR" sz="1800" dirty="0"/>
              <a:t>, bilgisayar vb. araçları asla çocuk bakıcısı olarak kullanmayın.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Yasaklarla sonuca ulaşmaya çalışmayın; çocuğunuz televizyon veya bilgisayara fazlaca düşkünlük gösteriyorsa yasaklamak yerine ona daha cazip gelecek seçenekler sunmaya çalışın.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Bilgisayar, tablet vb. kullanımını disiplin aracı hâline getirmeyin.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Çocuğunuzu yaratıcılığını geliştirebileceği, sanatsal faaliyetlerde bulunabileceği sitelerle tanıştırın.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Çocuğunuza sosyal medyada kişisel bilgilerini paylaşmaması gerektiğini gerekçeleriyle açıklayın.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Çocuğunuza göndericisi bilinmeyen e-postalara şüpheyle yaklaşması gerektiğini öğretin.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İnternet ortamında insanları gerçekten tanımanın oldukça güç hatta imkânsız olduğunu çocuğunuza anlatın.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679" y="369285"/>
            <a:ext cx="8352928" cy="1754326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171450" indent="-1714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600" dirty="0">
                <a:latin typeface="+mj-lt"/>
              </a:rPr>
              <a:t>Televizyon, bilgisayar, tablet, cep telefonu ve sair teknoloji ürünleri ile çocuğunuzun ilişkisinde denge kurmak için…</a:t>
            </a:r>
          </a:p>
        </p:txBody>
      </p:sp>
    </p:spTree>
    <p:extLst>
      <p:ext uri="{BB962C8B-B14F-4D97-AF65-F5344CB8AC3E}">
        <p14:creationId xmlns:p14="http://schemas.microsoft.com/office/powerpoint/2010/main" val="23608217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04" y="3789040"/>
            <a:ext cx="255512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35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490067"/>
          </a:xfrm>
        </p:spPr>
        <p:txBody>
          <a:bodyPr/>
          <a:lstStyle/>
          <a:p>
            <a:r>
              <a:rPr lang="tr-TR" sz="2000" dirty="0" smtClean="0">
                <a:solidFill>
                  <a:schemeClr val="bg1"/>
                </a:solidFill>
              </a:rPr>
              <a:t>Fotoğraflar ve </a:t>
            </a:r>
            <a:r>
              <a:rPr lang="tr-TR" sz="2000" dirty="0">
                <a:solidFill>
                  <a:schemeClr val="bg1"/>
                </a:solidFill>
              </a:rPr>
              <a:t>Grafik </a:t>
            </a:r>
            <a:r>
              <a:rPr lang="tr-TR" sz="2000" dirty="0" smtClean="0">
                <a:solidFill>
                  <a:schemeClr val="bg1"/>
                </a:solidFill>
              </a:rPr>
              <a:t>Çalışmaları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33256"/>
            <a:ext cx="82296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Gang,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tonktiti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Artur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Marciniec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Maxim_Kazmin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ra2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studio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Trueffelpix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Rawpixel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Denys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Prykhodov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Luis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Louro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 – Fotolia.com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57" y="2662130"/>
            <a:ext cx="971686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741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3335" y="188640"/>
            <a:ext cx="6039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Bağımlılığı</a:t>
            </a:r>
            <a:r>
              <a:rPr lang="en-US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7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1"/>
                            </p:stCondLst>
                            <p:childTnLst>
                              <p:par>
                                <p:cTn id="1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Bağımlılığı</a:t>
            </a:r>
            <a:r>
              <a:rPr lang="en-US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431916"/>
            <a:ext cx="4176464" cy="409342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bağımlılığı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teknolojiyi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kullanmada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onunla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ilişkide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kişinin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iradesini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kaybetmesi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kendini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denetleyememesi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onsuz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yaşam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sürememeye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başlaması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hâlidir</a:t>
            </a:r>
            <a:r>
              <a:rPr lang="en-US" sz="20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bağımlısı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kullanımı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onunla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bağlantılı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eylemler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kişinin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hayatının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ciddi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bölümünü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kaplar</a:t>
            </a:r>
            <a:r>
              <a:rPr lang="en-US" sz="2000" dirty="0">
                <a:latin typeface="+mn-lt"/>
              </a:rPr>
              <a:t>, </a:t>
            </a:r>
            <a:r>
              <a:rPr lang="tr-TR" sz="2000" dirty="0" smtClean="0">
                <a:latin typeface="+mn-lt"/>
              </a:rPr>
              <a:t>kişi </a:t>
            </a:r>
            <a:r>
              <a:rPr lang="en-US" sz="2000" dirty="0" err="1" smtClean="0">
                <a:latin typeface="+mn-lt"/>
              </a:rPr>
              <a:t>yapmak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zorunda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olduğu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işleri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yapmaz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veya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durmadan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erteler</a:t>
            </a:r>
            <a:r>
              <a:rPr lang="en-US" sz="20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62102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Adım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Adım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Bağımlılığı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032" y="980728"/>
            <a:ext cx="8532440" cy="566308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+mn-lt"/>
              </a:rPr>
              <a:t>Deneysel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 smtClean="0">
                <a:solidFill>
                  <a:schemeClr val="bg1"/>
                </a:solidFill>
                <a:latin typeface="+mn-lt"/>
              </a:rPr>
              <a:t>Merak</a:t>
            </a:r>
            <a:endParaRPr lang="tr-TR" sz="3200" i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Kişi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herhangi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şekilde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site,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oyun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uygulama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benzer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ürününden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haberdar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olur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onu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merak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eder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 ve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dener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endParaRPr lang="tr-TR" dirty="0" smtClean="0">
              <a:solidFill>
                <a:schemeClr val="bg1"/>
              </a:solidFill>
              <a:latin typeface="+mn-lt"/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Sosyal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>
                <a:solidFill>
                  <a:schemeClr val="bg1"/>
                </a:solidFill>
              </a:rPr>
              <a:t>Grupla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Olmak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Kişinin</a:t>
            </a:r>
            <a:r>
              <a:rPr lang="en-US" dirty="0">
                <a:solidFill>
                  <a:schemeClr val="bg1"/>
                </a:solidFill>
              </a:rPr>
              <a:t> belli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devamlı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olarak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çevresi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vardır</a:t>
            </a:r>
            <a:r>
              <a:rPr lang="en-US" dirty="0">
                <a:solidFill>
                  <a:schemeClr val="bg1"/>
                </a:solidFill>
              </a:rPr>
              <a:t>, o </a:t>
            </a:r>
            <a:r>
              <a:rPr lang="en-US" dirty="0" err="1">
                <a:solidFill>
                  <a:schemeClr val="bg1"/>
                </a:solidFill>
              </a:rPr>
              <a:t>çevreye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girmek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üzere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kendisi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kullanır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grubun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gündemine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dâhil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dışında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kurtulur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  <a:latin typeface="+mn-lt"/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Operasyonel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>
                <a:solidFill>
                  <a:schemeClr val="bg1"/>
                </a:solidFill>
              </a:rPr>
              <a:t>Belli </a:t>
            </a:r>
            <a:r>
              <a:rPr lang="en-US" sz="3200" i="1" dirty="0" err="1">
                <a:solidFill>
                  <a:schemeClr val="bg1"/>
                </a:solidFill>
              </a:rPr>
              <a:t>Bir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Amaç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Gütmek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zevk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problemlerden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kaçmak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boş</a:t>
            </a:r>
            <a:r>
              <a:rPr lang="en-US" dirty="0">
                <a:solidFill>
                  <a:schemeClr val="bg1"/>
                </a:solidFill>
              </a:rPr>
              <a:t> zaman </a:t>
            </a:r>
            <a:r>
              <a:rPr lang="en-US" dirty="0" err="1">
                <a:solidFill>
                  <a:schemeClr val="bg1"/>
                </a:solidFill>
              </a:rPr>
              <a:t>doldurmak</a:t>
            </a:r>
            <a:r>
              <a:rPr lang="en-US" dirty="0">
                <a:solidFill>
                  <a:schemeClr val="bg1"/>
                </a:solidFill>
              </a:rPr>
              <a:t>, can </a:t>
            </a:r>
            <a:r>
              <a:rPr lang="en-US" dirty="0" err="1">
                <a:solidFill>
                  <a:schemeClr val="bg1"/>
                </a:solidFill>
              </a:rPr>
              <a:t>sıkıntısından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kurtulmak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insanlardan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amaçla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</a:t>
            </a:r>
            <a:r>
              <a:rPr lang="tr-TR" dirty="0" smtClean="0">
                <a:solidFill>
                  <a:schemeClr val="bg1"/>
                </a:solidFill>
              </a:rPr>
              <a:t> kullanmaya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devam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  <a:latin typeface="+mn-lt"/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Bağımlı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>
                <a:solidFill>
                  <a:schemeClr val="bg1"/>
                </a:solidFill>
              </a:rPr>
              <a:t>Sorunun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Ağına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Takılıp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Kalmak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herhangi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sebebe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ihtiyacı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yoktur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bütün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zamanını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eylemlerini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sırf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bağlandığı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göre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belirler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ürün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hasreder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77544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072" y="188640"/>
            <a:ext cx="7668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Zararı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Ne?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32" y="980728"/>
            <a:ext cx="6444208" cy="4524315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Düşünce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süreçleri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bozulabilir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Kişiler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duyarlılıklar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azalabilir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Genel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sağlık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düşebilir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Obsesif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depresif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kaygılı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düşmanca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fobik</a:t>
            </a:r>
            <a:r>
              <a:rPr lang="en-US" dirty="0">
                <a:solidFill>
                  <a:schemeClr val="bg1"/>
                </a:solidFill>
              </a:rPr>
              <a:t>, paranoid </a:t>
            </a:r>
            <a:r>
              <a:rPr lang="en-US" dirty="0" err="1">
                <a:solidFill>
                  <a:schemeClr val="bg1"/>
                </a:solidFill>
              </a:rPr>
              <a:t>düşünceler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Çocuk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gençlerde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sosyal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gerileyebilir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Öz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güven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gerilemesi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oluşabilir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Sosyal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kaygı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saldırganlık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Yalnızlaşma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yüz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yüze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ilişki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kurmakta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güçlük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ortaya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çıkabilir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Çocukların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beyinlerindeki</a:t>
            </a:r>
            <a:r>
              <a:rPr lang="en-US" dirty="0">
                <a:solidFill>
                  <a:schemeClr val="bg1"/>
                </a:solidFill>
              </a:rPr>
              <a:t> temporal </a:t>
            </a:r>
            <a:r>
              <a:rPr lang="en-US" dirty="0" err="1">
                <a:solidFill>
                  <a:schemeClr val="bg1"/>
                </a:solidFill>
              </a:rPr>
              <a:t>dopaminerjik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aktivitede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artış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Hiperaktivite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gelişebilir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Anksiyete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psikotik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depresyon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distimik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duygudurum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madde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psikiyatrik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yaşanabilir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298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Bağımlısının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Yolundaki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Duraklar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032" y="1363990"/>
            <a:ext cx="8604448" cy="4801314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Her </a:t>
            </a:r>
            <a:r>
              <a:rPr lang="en-US" dirty="0" err="1">
                <a:solidFill>
                  <a:schemeClr val="bg1"/>
                </a:solidFill>
              </a:rPr>
              <a:t>geçen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Yoksunluk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sendromu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yaşanır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Kontrol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çabaları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başarısız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Teknolojik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aracı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yahut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ürünü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hayatının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merkezine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oturur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Bağımlının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gitgide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fakirleşir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tr-TR" dirty="0" err="1" smtClean="0">
                <a:solidFill>
                  <a:schemeClr val="bg1"/>
                </a:solidFill>
              </a:rPr>
              <a:t>sı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olduğu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düşündüğünden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planladığından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süre</a:t>
            </a:r>
            <a:r>
              <a:rPr lang="tr-TR" dirty="0" smtClean="0">
                <a:solidFill>
                  <a:schemeClr val="bg1"/>
                </a:solidFill>
              </a:rPr>
              <a:t> vakit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harcamaya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Bedensel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ortaya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çıkmaya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Psikolojik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alır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Duygudurum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yakınlarıyla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çatışmalar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kavgalar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Teknoloji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yapması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gereken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işleri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yapmaz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sorumluluklarını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getirmez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işlevsellik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Zihin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kilitlenir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Yalanlar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söylenir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Uyku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Yemek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1265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Bağımlısının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Bu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Kötü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Yola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Girmesinin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Kökündeki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Sebepler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Ne</a:t>
            </a:r>
            <a:r>
              <a:rPr lang="tr-TR" sz="4000" dirty="0" err="1" smtClean="0">
                <a:solidFill>
                  <a:srgbClr val="FF0000"/>
                </a:solidFill>
                <a:latin typeface="+mj-lt"/>
              </a:rPr>
              <a:t>ler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dir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32" y="1591047"/>
            <a:ext cx="8388424" cy="5078313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Kontrolsüz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ölçüsüz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kullanımın</a:t>
            </a:r>
            <a:r>
              <a:rPr lang="en-US" dirty="0">
                <a:solidFill>
                  <a:schemeClr val="bg1"/>
                </a:solidFill>
              </a:rPr>
              <a:t> ne </a:t>
            </a:r>
            <a:r>
              <a:rPr lang="en-US" dirty="0" err="1">
                <a:solidFill>
                  <a:schemeClr val="bg1"/>
                </a:solidFill>
              </a:rPr>
              <a:t>olduğuna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eksikliği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Bağımlılığın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sonuçlarını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bilmemek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önemsememek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Merak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duygusunu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arkadaş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çevresinin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içerisinde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bulunmak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Can </a:t>
            </a:r>
            <a:r>
              <a:rPr lang="en-US" dirty="0" err="1">
                <a:solidFill>
                  <a:schemeClr val="bg1"/>
                </a:solidFill>
              </a:rPr>
              <a:t>sıkıntısı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yapacak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şey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bulamamak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Dışlanma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korkusuyla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arkadaşlarının</a:t>
            </a:r>
            <a:r>
              <a:rPr lang="en-US" dirty="0">
                <a:solidFill>
                  <a:schemeClr val="bg1"/>
                </a:solidFill>
              </a:rPr>
              <a:t> her </a:t>
            </a:r>
            <a:r>
              <a:rPr lang="en-US" dirty="0" err="1">
                <a:solidFill>
                  <a:schemeClr val="bg1"/>
                </a:solidFill>
              </a:rPr>
              <a:t>istediğini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kabul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Problemleri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nasıl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çözeceğini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bilmemek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yönelmek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D</a:t>
            </a:r>
            <a:r>
              <a:rPr lang="en-US" dirty="0" err="1" smtClean="0">
                <a:solidFill>
                  <a:schemeClr val="bg1"/>
                </a:solidFill>
              </a:rPr>
              <a:t>ürtüleri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etmekte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zorlanma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Aşırı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içekapanıklık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Çevre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tarafından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beğenilmeme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korkusu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Karamsar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yapısı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ayatta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doğru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hedef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bulamama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Öz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güven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duygusu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eksikliği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Hayatı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sevmemek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osyal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ilişki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kuramama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Kendini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tanımama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gerçek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yapabileceklerini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bilmeme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Gerçek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dünyada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başarı</a:t>
            </a:r>
            <a:r>
              <a:rPr lang="tr-TR" dirty="0" err="1" smtClean="0">
                <a:solidFill>
                  <a:schemeClr val="bg1"/>
                </a:solidFill>
              </a:rPr>
              <a:t>lamayan</a:t>
            </a:r>
            <a:r>
              <a:rPr lang="tr-TR" dirty="0" smtClean="0">
                <a:solidFill>
                  <a:schemeClr val="bg1"/>
                </a:solidFill>
              </a:rPr>
              <a:t> şeyleri </a:t>
            </a:r>
            <a:r>
              <a:rPr lang="en-US" dirty="0" err="1" smtClean="0">
                <a:solidFill>
                  <a:schemeClr val="bg1"/>
                </a:solidFill>
              </a:rPr>
              <a:t>sanal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dünyada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çalışma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45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Çocuğumun </a:t>
            </a:r>
            <a:r>
              <a:rPr lang="en-US" sz="3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</a:t>
            </a:r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712308"/>
              </p:ext>
            </p:extLst>
          </p:nvPr>
        </p:nvGraphicFramePr>
        <p:xfrm>
          <a:off x="2699792" y="1760042"/>
          <a:ext cx="6120680" cy="483717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612068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İnternete girdiğinde planladığından daha uzun süre kalıyor mu?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İnternette daha fazla kalmak için evdeki sorumluluklarını ihmal ediyor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İnternetin heyecanını dostlarının ve arkadaşlarının yakınlığına tercih ediyor mu?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 üzerinden yeni birileriyle arkadaşlık kuruyor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Hayatındaki insanlar internette geçirdiği süre konusunda şikâyet ediyorlar mı?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İnternette geçirdiği zaman sebebiyle derslerinde problem yaşıyor mu?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E-mailini çok sık kontrol ediyor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 sebebiyle dersteki performansında veya genel üretkenliğinde düşüş oluyor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İnternette ne yaptığı kendisine sorulduğunda saldırgan ya da ketum oluyor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Hayatıyla alakalı kendisini rahatsız eden düşüncelerini interneti kullanarak zihninden uzaklaştırmaya çalışıyor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İnternete girmek için planlar yapıyor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İnternetin olmadığı bir hayatın boş, keyifsiz ve sıkıcı olacağını söylüyor mu yahut böyle düşündüğünü seziyor musunuz?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İnternetteyken meşgul </a:t>
                      </a:r>
                      <a:r>
                        <a:rPr lang="tr-TR" sz="1200" b="1" dirty="0" smtClean="0">
                          <a:effectLst/>
                        </a:rPr>
                        <a:t>edildiğinde </a:t>
                      </a:r>
                      <a:r>
                        <a:rPr lang="tr-TR" sz="1200" b="1" dirty="0">
                          <a:effectLst/>
                        </a:rPr>
                        <a:t>bağırıyor, sinirleniyor veya öfke duyuyor mu?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Gece geç vakitlere kadar internette olduğu için uykusuz kalıyor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İnternette olmadığında internete ne zaman geri döneceğini planlamakla meşgul oluyor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İnternetteyken “Birkaç dakika daha!” diyerek sizi veya bir başkasını oyalamaya çalışıyor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İnternette geçirdiği vakti azaltmaya çalıştığı hâlde bunda başarısız oluyor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İnternette ne kadar kaldığını saklamaya çalışıyor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Arkadaşlarıyla dışarı gitmek yerine internette kalmayı tercih ediyor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İnternet kullanmadığı zaman depresif, huysuz ve kaygılı oluyor mu? İnternet kullandığında bu tutum ve davranışlarında azalma oluyor mu?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2560469" y="836712"/>
            <a:ext cx="6404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+mn-lt"/>
              </a:rPr>
              <a:t>Aman dikkat! </a:t>
            </a:r>
            <a:endParaRPr lang="tr-TR" b="1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Sorulara verdiğiniz «Evet» cevapları ne </a:t>
            </a:r>
            <a:r>
              <a:rPr lang="tr-TR" dirty="0">
                <a:latin typeface="+mn-lt"/>
              </a:rPr>
              <a:t>kadar </a:t>
            </a:r>
            <a:r>
              <a:rPr lang="tr-TR" dirty="0" smtClean="0">
                <a:latin typeface="+mn-lt"/>
              </a:rPr>
              <a:t>fazlaysa çocuğunuzun internet </a:t>
            </a:r>
            <a:r>
              <a:rPr lang="tr-TR" dirty="0">
                <a:latin typeface="+mn-lt"/>
              </a:rPr>
              <a:t>kullanım </a:t>
            </a:r>
            <a:r>
              <a:rPr lang="tr-TR" dirty="0" smtClean="0">
                <a:latin typeface="+mn-lt"/>
              </a:rPr>
              <a:t>problemi de </a:t>
            </a:r>
            <a:r>
              <a:rPr lang="tr-TR" dirty="0">
                <a:latin typeface="+mn-lt"/>
              </a:rPr>
              <a:t>o kadar </a:t>
            </a:r>
            <a:r>
              <a:rPr lang="tr-TR" dirty="0" smtClean="0">
                <a:latin typeface="+mn-lt"/>
              </a:rPr>
              <a:t>büyük olabilir. </a:t>
            </a:r>
            <a:endParaRPr lang="tr-TR" dirty="0">
              <a:latin typeface="+mn-lt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5795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460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</a:rPr>
              <a:t>Kendiniz veya çocuğunuz t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eknoloji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yahut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bundan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                                             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apmalısınız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413266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(1/4)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2492310"/>
            <a:ext cx="61014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Alışkanlıklarınızla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Oynayın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Alışkın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olduğunuz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kullanma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zamanını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mekânını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tam zıt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saatlere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mekânlara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kaydırabilirsiniz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Dış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Durdurucu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Kullanın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Makul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süreyle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kullanımlarınızın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hemen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ardına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yapılması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zorunlu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iş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planlayabilirsiniz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Kendinize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Hedefler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Koyun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kullanımınıza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makul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zaman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sınırlaması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koyabilir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bu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süreyi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yavaş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yavaş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azaltabilirsiniz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6939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4703</TotalTime>
  <Words>1879</Words>
  <Application>Microsoft Office PowerPoint</Application>
  <PresentationFormat>Ekran Gösterisi (4:3)</PresentationFormat>
  <Paragraphs>195</Paragraphs>
  <Slides>18</Slides>
  <Notes>18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Fotoğraflar ve Grafik Çalışmaları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</dc:creator>
  <cp:lastModifiedBy>Fuat Arca</cp:lastModifiedBy>
  <cp:revision>1364</cp:revision>
  <dcterms:created xsi:type="dcterms:W3CDTF">2010-12-23T09:12:01Z</dcterms:created>
  <dcterms:modified xsi:type="dcterms:W3CDTF">2015-02-24T15:29:32Z</dcterms:modified>
</cp:coreProperties>
</file>